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46"/>
  </p:notesMasterIdLst>
  <p:handoutMasterIdLst>
    <p:handoutMasterId r:id="rId47"/>
  </p:handoutMasterIdLst>
  <p:sldIdLst>
    <p:sldId id="318" r:id="rId2"/>
    <p:sldId id="258" r:id="rId3"/>
    <p:sldId id="301" r:id="rId4"/>
    <p:sldId id="261" r:id="rId5"/>
    <p:sldId id="259" r:id="rId6"/>
    <p:sldId id="305" r:id="rId7"/>
    <p:sldId id="260" r:id="rId8"/>
    <p:sldId id="304" r:id="rId9"/>
    <p:sldId id="262" r:id="rId10"/>
    <p:sldId id="320" r:id="rId11"/>
    <p:sldId id="321" r:id="rId12"/>
    <p:sldId id="302" r:id="rId13"/>
    <p:sldId id="290" r:id="rId14"/>
    <p:sldId id="327" r:id="rId15"/>
    <p:sldId id="328" r:id="rId16"/>
    <p:sldId id="341" r:id="rId17"/>
    <p:sldId id="339" r:id="rId18"/>
    <p:sldId id="330" r:id="rId19"/>
    <p:sldId id="331" r:id="rId20"/>
    <p:sldId id="340" r:id="rId21"/>
    <p:sldId id="333" r:id="rId22"/>
    <p:sldId id="342" r:id="rId23"/>
    <p:sldId id="343" r:id="rId24"/>
    <p:sldId id="337" r:id="rId25"/>
    <p:sldId id="344" r:id="rId26"/>
    <p:sldId id="345" r:id="rId27"/>
    <p:sldId id="279" r:id="rId28"/>
    <p:sldId id="280" r:id="rId29"/>
    <p:sldId id="267" r:id="rId30"/>
    <p:sldId id="271" r:id="rId31"/>
    <p:sldId id="272" r:id="rId32"/>
    <p:sldId id="273" r:id="rId33"/>
    <p:sldId id="297" r:id="rId34"/>
    <p:sldId id="274" r:id="rId35"/>
    <p:sldId id="275" r:id="rId36"/>
    <p:sldId id="316" r:id="rId37"/>
    <p:sldId id="298" r:id="rId38"/>
    <p:sldId id="263" r:id="rId39"/>
    <p:sldId id="264" r:id="rId40"/>
    <p:sldId id="285" r:id="rId41"/>
    <p:sldId id="287" r:id="rId42"/>
    <p:sldId id="312" r:id="rId43"/>
    <p:sldId id="338" r:id="rId44"/>
    <p:sldId id="324" r:id="rId45"/>
  </p:sldIdLst>
  <p:sldSz cx="9144000" cy="5143500" type="screen16x9"/>
  <p:notesSz cx="6858000" cy="1828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pos="4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6" autoAdjust="0"/>
    <p:restoredTop sz="80192" autoAdjust="0"/>
  </p:normalViewPr>
  <p:slideViewPr>
    <p:cSldViewPr snapToGrid="0" snapToObjects="1">
      <p:cViewPr varScale="1">
        <p:scale>
          <a:sx n="111" d="100"/>
          <a:sy n="111" d="100"/>
        </p:scale>
        <p:origin x="942" y="108"/>
      </p:cViewPr>
      <p:guideLst>
        <p:guide orient="horz" pos="828"/>
        <p:guide pos="4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970DE54-C00B-4F9F-A3E1-2B6E4BBB7AE6}"/>
    <pc:docChg chg="addSld modSld">
      <pc:chgData name="" userId="" providerId="" clId="Web-{E970DE54-C00B-4F9F-A3E1-2B6E4BBB7AE6}" dt="2018-08-05T14:46:52.035" v="140" actId="20577"/>
      <pc:docMkLst>
        <pc:docMk/>
      </pc:docMkLst>
      <pc:sldChg chg="modSp add replId">
        <pc:chgData name="" userId="" providerId="" clId="Web-{E970DE54-C00B-4F9F-A3E1-2B6E4BBB7AE6}" dt="2018-08-05T14:46:52.035" v="139" actId="20577"/>
        <pc:sldMkLst>
          <pc:docMk/>
          <pc:sldMk cId="4020703923" sldId="302"/>
        </pc:sldMkLst>
        <pc:spChg chg="mod">
          <ac:chgData name="" userId="" providerId="" clId="Web-{E970DE54-C00B-4F9F-A3E1-2B6E4BBB7AE6}" dt="2018-08-05T14:46:52.035" v="139" actId="20577"/>
          <ac:spMkLst>
            <pc:docMk/>
            <pc:sldMk cId="4020703923" sldId="302"/>
            <ac:spMk id="4" creationId="{00000000-0000-0000-0000-000000000000}"/>
          </ac:spMkLst>
        </pc:spChg>
        <pc:spChg chg="mod">
          <ac:chgData name="" userId="" providerId="" clId="Web-{E970DE54-C00B-4F9F-A3E1-2B6E4BBB7AE6}" dt="2018-08-05T14:46:47.207" v="133" actId="20577"/>
          <ac:spMkLst>
            <pc:docMk/>
            <pc:sldMk cId="4020703923" sldId="302"/>
            <ac:spMk id="5" creationId="{00000000-0000-0000-0000-000000000000}"/>
          </ac:spMkLst>
        </pc:spChg>
      </pc:sldChg>
    </pc:docChg>
  </pc:docChgLst>
  <pc:docChgLst>
    <pc:chgData clId="Web-{B0845DEB-2B8C-42BD-AB59-9152FFE8B810}"/>
    <pc:docChg chg="addSld delSld modSld sldOrd">
      <pc:chgData name="" userId="" providerId="" clId="Web-{B0845DEB-2B8C-42BD-AB59-9152FFE8B810}" dt="2018-08-07T13:47:40.409" v="485" actId="20577"/>
      <pc:docMkLst>
        <pc:docMk/>
      </pc:docMkLst>
      <pc:sldChg chg="modSp">
        <pc:chgData name="" userId="" providerId="" clId="Web-{B0845DEB-2B8C-42BD-AB59-9152FFE8B810}" dt="2018-08-07T13:30:03.639" v="390" actId="20577"/>
        <pc:sldMkLst>
          <pc:docMk/>
          <pc:sldMk cId="0" sldId="259"/>
        </pc:sldMkLst>
        <pc:spChg chg="mod">
          <ac:chgData name="" userId="" providerId="" clId="Web-{B0845DEB-2B8C-42BD-AB59-9152FFE8B810}" dt="2018-08-07T13:30:03.639" v="390" actId="20577"/>
          <ac:spMkLst>
            <pc:docMk/>
            <pc:sldMk cId="0" sldId="259"/>
            <ac:spMk id="3" creationId="{00000000-0000-0000-0000-000000000000}"/>
          </ac:spMkLst>
        </pc:spChg>
      </pc:sldChg>
      <pc:sldChg chg="ord">
        <pc:chgData name="" userId="" providerId="" clId="Web-{B0845DEB-2B8C-42BD-AB59-9152FFE8B810}" dt="2018-08-07T13:32:02.123" v="392"/>
        <pc:sldMkLst>
          <pc:docMk/>
          <pc:sldMk cId="0" sldId="262"/>
        </pc:sldMkLst>
      </pc:sldChg>
      <pc:sldChg chg="modSp">
        <pc:chgData name="" userId="" providerId="" clId="Web-{B0845DEB-2B8C-42BD-AB59-9152FFE8B810}" dt="2018-08-07T13:46:24.972" v="441" actId="20577"/>
        <pc:sldMkLst>
          <pc:docMk/>
          <pc:sldMk cId="0" sldId="273"/>
        </pc:sldMkLst>
        <pc:spChg chg="mod">
          <ac:chgData name="" userId="" providerId="" clId="Web-{B0845DEB-2B8C-42BD-AB59-9152FFE8B810}" dt="2018-08-07T13:45:35.299" v="419" actId="20577"/>
          <ac:spMkLst>
            <pc:docMk/>
            <pc:sldMk cId="0" sldId="273"/>
            <ac:spMk id="4" creationId="{00000000-0000-0000-0000-000000000000}"/>
          </ac:spMkLst>
        </pc:spChg>
        <pc:spChg chg="mod">
          <ac:chgData name="" userId="" providerId="" clId="Web-{B0845DEB-2B8C-42BD-AB59-9152FFE8B810}" dt="2018-08-07T13:46:24.972" v="441" actId="20577"/>
          <ac:spMkLst>
            <pc:docMk/>
            <pc:sldMk cId="0" sldId="273"/>
            <ac:spMk id="5" creationId="{00000000-0000-0000-0000-000000000000}"/>
          </ac:spMkLst>
        </pc:spChg>
      </pc:sldChg>
      <pc:sldChg chg="modSp">
        <pc:chgData name="" userId="" providerId="" clId="Web-{B0845DEB-2B8C-42BD-AB59-9152FFE8B810}" dt="2018-08-07T13:46:00.018" v="431" actId="20577"/>
        <pc:sldMkLst>
          <pc:docMk/>
          <pc:sldMk cId="0" sldId="297"/>
        </pc:sldMkLst>
        <pc:spChg chg="mod">
          <ac:chgData name="" userId="" providerId="" clId="Web-{B0845DEB-2B8C-42BD-AB59-9152FFE8B810}" dt="2018-08-07T13:46:00.018" v="431" actId="20577"/>
          <ac:spMkLst>
            <pc:docMk/>
            <pc:sldMk cId="0" sldId="297"/>
            <ac:spMk id="4" creationId="{00000000-0000-0000-0000-000000000000}"/>
          </ac:spMkLst>
        </pc:spChg>
      </pc:sldChg>
      <pc:sldChg chg="del">
        <pc:chgData name="" userId="" providerId="" clId="Web-{B0845DEB-2B8C-42BD-AB59-9152FFE8B810}" dt="2018-08-07T13:43:02.513" v="393"/>
        <pc:sldMkLst>
          <pc:docMk/>
          <pc:sldMk cId="2774044480" sldId="303"/>
        </pc:sldMkLst>
      </pc:sldChg>
      <pc:sldChg chg="modSp add replId">
        <pc:chgData name="" userId="" providerId="" clId="Web-{B0845DEB-2B8C-42BD-AB59-9152FFE8B810}" dt="2018-08-07T13:26:04.392" v="327" actId="20577"/>
        <pc:sldMkLst>
          <pc:docMk/>
          <pc:sldMk cId="200559735" sldId="304"/>
        </pc:sldMkLst>
        <pc:spChg chg="mod">
          <ac:chgData name="" userId="" providerId="" clId="Web-{B0845DEB-2B8C-42BD-AB59-9152FFE8B810}" dt="2018-08-07T13:23:48.377" v="249" actId="20577"/>
          <ac:spMkLst>
            <pc:docMk/>
            <pc:sldMk cId="200559735" sldId="304"/>
            <ac:spMk id="2" creationId="{00000000-0000-0000-0000-000000000000}"/>
          </ac:spMkLst>
        </pc:spChg>
        <pc:spChg chg="mod">
          <ac:chgData name="" userId="" providerId="" clId="Web-{B0845DEB-2B8C-42BD-AB59-9152FFE8B810}" dt="2018-08-07T13:26:04.392" v="327" actId="20577"/>
          <ac:spMkLst>
            <pc:docMk/>
            <pc:sldMk cId="200559735" sldId="304"/>
            <ac:spMk id="3" creationId="{00000000-0000-0000-0000-000000000000}"/>
          </ac:spMkLst>
        </pc:spChg>
      </pc:sldChg>
      <pc:sldChg chg="modSp add replId">
        <pc:chgData name="" userId="" providerId="" clId="Web-{B0845DEB-2B8C-42BD-AB59-9152FFE8B810}" dt="2018-08-07T13:28:46.658" v="344" actId="20577"/>
        <pc:sldMkLst>
          <pc:docMk/>
          <pc:sldMk cId="122980614" sldId="305"/>
        </pc:sldMkLst>
        <pc:spChg chg="mod">
          <ac:chgData name="" userId="" providerId="" clId="Web-{B0845DEB-2B8C-42BD-AB59-9152FFE8B810}" dt="2018-08-07T13:28:46.658" v="344" actId="20577"/>
          <ac:spMkLst>
            <pc:docMk/>
            <pc:sldMk cId="122980614" sldId="305"/>
            <ac:spMk id="3" creationId="{00000000-0000-0000-0000-000000000000}"/>
          </ac:spMkLst>
        </pc:spChg>
      </pc:sldChg>
      <pc:sldChg chg="modSp add replId">
        <pc:chgData name="" userId="" providerId="" clId="Web-{B0845DEB-2B8C-42BD-AB59-9152FFE8B810}" dt="2018-08-07T13:47:36.331" v="483" actId="20577"/>
        <pc:sldMkLst>
          <pc:docMk/>
          <pc:sldMk cId="4202777223" sldId="306"/>
        </pc:sldMkLst>
        <pc:spChg chg="mod">
          <ac:chgData name="" userId="" providerId="" clId="Web-{B0845DEB-2B8C-42BD-AB59-9152FFE8B810}" dt="2018-08-07T13:45:48.112" v="425" actId="20577"/>
          <ac:spMkLst>
            <pc:docMk/>
            <pc:sldMk cId="4202777223" sldId="306"/>
            <ac:spMk id="4" creationId="{00000000-0000-0000-0000-000000000000}"/>
          </ac:spMkLst>
        </pc:spChg>
        <pc:spChg chg="mod">
          <ac:chgData name="" userId="" providerId="" clId="Web-{B0845DEB-2B8C-42BD-AB59-9152FFE8B810}" dt="2018-08-07T13:47:36.331" v="483" actId="20577"/>
          <ac:spMkLst>
            <pc:docMk/>
            <pc:sldMk cId="4202777223" sldId="306"/>
            <ac:spMk id="5" creationId="{00000000-0000-0000-0000-000000000000}"/>
          </ac:spMkLst>
        </pc:spChg>
      </pc:sldChg>
    </pc:docChg>
  </pc:docChgLst>
  <pc:docChgLst>
    <pc:chgData clId="Web-{AF34CF89-9FB2-4C24-8C71-9611333A01B8}"/>
    <pc:docChg chg="modSld">
      <pc:chgData name="" userId="" providerId="" clId="Web-{AF34CF89-9FB2-4C24-8C71-9611333A01B8}" dt="2018-08-11T20:08:42.059" v="13" actId="20577"/>
      <pc:docMkLst>
        <pc:docMk/>
      </pc:docMkLst>
      <pc:sldChg chg="modSp">
        <pc:chgData name="" userId="" providerId="" clId="Web-{AF34CF89-9FB2-4C24-8C71-9611333A01B8}" dt="2018-08-11T20:08:42.059" v="12" actId="20577"/>
        <pc:sldMkLst>
          <pc:docMk/>
          <pc:sldMk cId="0" sldId="271"/>
        </pc:sldMkLst>
        <pc:spChg chg="mod">
          <ac:chgData name="" userId="" providerId="" clId="Web-{AF34CF89-9FB2-4C24-8C71-9611333A01B8}" dt="2018-08-11T20:08:42.059" v="12" actId="20577"/>
          <ac:spMkLst>
            <pc:docMk/>
            <pc:sldMk cId="0" sldId="271"/>
            <ac:spMk id="3" creationId="{00000000-0000-0000-0000-000000000000}"/>
          </ac:spMkLst>
        </pc:spChg>
      </pc:sldChg>
    </pc:docChg>
  </pc:docChgLst>
  <pc:docChgLst>
    <pc:chgData clId="Web-{29B633AC-F05D-421D-A28F-8527B12CCC81}"/>
    <pc:docChg chg="addSld">
      <pc:chgData name="" userId="" providerId="" clId="Web-{29B633AC-F05D-421D-A28F-8527B12CCC81}" dt="2018-08-07T04:52:23.888" v="0"/>
      <pc:docMkLst>
        <pc:docMk/>
      </pc:docMkLst>
      <pc:sldChg chg="add replId">
        <pc:chgData name="" userId="" providerId="" clId="Web-{29B633AC-F05D-421D-A28F-8527B12CCC81}" dt="2018-08-07T04:52:23.888" v="0"/>
        <pc:sldMkLst>
          <pc:docMk/>
          <pc:sldMk cId="2774044480" sldId="303"/>
        </pc:sldMkLst>
      </pc:sldChg>
    </pc:docChg>
  </pc:docChgLst>
  <pc:docChgLst>
    <pc:chgData clId="Web-{D7494313-A9C5-41E0-86E5-4553D440E324}"/>
    <pc:docChg chg="addSld modSld">
      <pc:chgData name="" userId="" providerId="" clId="Web-{D7494313-A9C5-41E0-86E5-4553D440E324}" dt="2018-08-05T14:31:13.143" v="682" actId="20577"/>
      <pc:docMkLst>
        <pc:docMk/>
      </pc:docMkLst>
      <pc:sldChg chg="modSp">
        <pc:chgData name="" userId="" providerId="" clId="Web-{D7494313-A9C5-41E0-86E5-4553D440E324}" dt="2018-08-05T13:46:12.015" v="377" actId="20577"/>
        <pc:sldMkLst>
          <pc:docMk/>
          <pc:sldMk cId="0" sldId="258"/>
        </pc:sldMkLst>
        <pc:spChg chg="mod">
          <ac:chgData name="" userId="" providerId="" clId="Web-{D7494313-A9C5-41E0-86E5-4553D440E324}" dt="2018-08-05T13:46:12.015" v="377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" userId="" providerId="" clId="Web-{D7494313-A9C5-41E0-86E5-4553D440E324}" dt="2018-08-05T14:31:13.132" v="681" actId="20577"/>
        <pc:sldMkLst>
          <pc:docMk/>
          <pc:sldMk cId="0" sldId="259"/>
        </pc:sldMkLst>
        <pc:spChg chg="mod">
          <ac:chgData name="" userId="" providerId="" clId="Web-{D7494313-A9C5-41E0-86E5-4553D440E324}" dt="2018-08-05T14:31:13.132" v="681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" userId="" providerId="" clId="Web-{D7494313-A9C5-41E0-86E5-4553D440E324}" dt="2018-08-05T13:51:01.685" v="403" actId="20577"/>
        <pc:sldMkLst>
          <pc:docMk/>
          <pc:sldMk cId="0" sldId="261"/>
        </pc:sldMkLst>
        <pc:spChg chg="mod">
          <ac:chgData name="" userId="" providerId="" clId="Web-{D7494313-A9C5-41E0-86E5-4553D440E324}" dt="2018-08-05T13:51:01.685" v="403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add replId">
        <pc:chgData name="" userId="" providerId="" clId="Web-{D7494313-A9C5-41E0-86E5-4553D440E324}" dt="2018-08-05T13:35:02.683" v="192" actId="20577"/>
        <pc:sldMkLst>
          <pc:docMk/>
          <pc:sldMk cId="2346709753" sldId="301"/>
        </pc:sldMkLst>
        <pc:spChg chg="mod">
          <ac:chgData name="" userId="" providerId="" clId="Web-{D7494313-A9C5-41E0-86E5-4553D440E324}" dt="2018-08-05T13:27:38.020" v="36" actId="20577"/>
          <ac:spMkLst>
            <pc:docMk/>
            <pc:sldMk cId="2346709753" sldId="301"/>
            <ac:spMk id="2" creationId="{00000000-0000-0000-0000-000000000000}"/>
          </ac:spMkLst>
        </pc:spChg>
        <pc:spChg chg="mod">
          <ac:chgData name="" userId="" providerId="" clId="Web-{D7494313-A9C5-41E0-86E5-4553D440E324}" dt="2018-08-05T13:35:02.683" v="192" actId="20577"/>
          <ac:spMkLst>
            <pc:docMk/>
            <pc:sldMk cId="2346709753" sldId="30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ED4B4-AE5B-6B4F-B284-D360CECFC5EE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59BEF-3B75-984C-AFD0-7EAD12661D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826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5EBC7-2D6F-D64E-8BD2-F273121B18D8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F54D-9D18-1946-9E2F-18E947461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265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cs typeface="Calibri"/>
              </a:rPr>
              <a:t>Release 2 Slide changes</a:t>
            </a:r>
            <a:r>
              <a:rPr lang="en-US" b="1" dirty="0">
                <a:cs typeface="Calibri"/>
              </a:rPr>
              <a:t>:</a:t>
            </a:r>
            <a:endParaRPr lang="en-US" b="1" baseline="0" dirty="0">
              <a:cs typeface="Calibri"/>
            </a:endParaRPr>
          </a:p>
          <a:p>
            <a:r>
              <a:rPr lang="en-US" b="1" dirty="0">
                <a:cs typeface="Calibri"/>
              </a:rPr>
              <a:t>#2 – Corrected additional standard deduction amounts</a:t>
            </a:r>
            <a:endParaRPr lang="en-US" b="1" baseline="0" dirty="0">
              <a:cs typeface="Calibri"/>
            </a:endParaRPr>
          </a:p>
          <a:p>
            <a:r>
              <a:rPr lang="en-US" b="1" dirty="0">
                <a:cs typeface="Calibri"/>
              </a:rPr>
              <a:t>#22 – TaxSlayer clarification </a:t>
            </a:r>
            <a:r>
              <a:rPr lang="en-US" b="1" dirty="0" smtClean="0">
                <a:cs typeface="Calibri"/>
              </a:rPr>
              <a:t>added</a:t>
            </a:r>
          </a:p>
          <a:p>
            <a:r>
              <a:rPr lang="en-US" b="1" baseline="0" dirty="0" smtClean="0">
                <a:cs typeface="Calibri"/>
              </a:rPr>
              <a:t>#33 – Added reminder casualty and theft losses remain out of scope</a:t>
            </a:r>
          </a:p>
          <a:p>
            <a:r>
              <a:rPr lang="en-US" b="1" dirty="0">
                <a:cs typeface="Calibri"/>
              </a:rPr>
              <a:t>#36 – Taxpayers now have until due date of return to secure Social Security Numbers for Qualifying Children. Note added</a:t>
            </a:r>
            <a:r>
              <a:rPr lang="en-US" b="1" dirty="0" smtClean="0">
                <a:cs typeface="Calibri"/>
              </a:rPr>
              <a:t>.</a:t>
            </a:r>
          </a:p>
          <a:p>
            <a:r>
              <a:rPr lang="en-US" b="1" dirty="0" smtClean="0">
                <a:cs typeface="Calibri"/>
              </a:rPr>
              <a:t>#37 –</a:t>
            </a:r>
            <a:r>
              <a:rPr lang="en-US" b="1" baseline="0" dirty="0" smtClean="0">
                <a:cs typeface="Calibri"/>
              </a:rPr>
              <a:t> Added bullet: Dependent must be US citizen, US national, or US resident alien</a:t>
            </a:r>
            <a:r>
              <a:rPr lang="en-US" b="0" baseline="0" dirty="0" smtClean="0">
                <a:cs typeface="Calibri"/>
              </a:rPr>
              <a:t>. </a:t>
            </a:r>
            <a:endParaRPr lang="en-US" dirty="0" smtClean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33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Also referred to as Section199A Business Income Deduction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New box 5 1099-DIV for section 199A</a:t>
            </a:r>
            <a:r>
              <a:rPr lang="en-US" b="1" baseline="0" dirty="0"/>
              <a:t> dividends eligible for QBI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See</a:t>
            </a:r>
            <a:r>
              <a:rPr lang="en-US" b="1" baseline="0" dirty="0"/>
              <a:t> Pub 4012 Tab F for TaxSlayer entries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01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27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Also referred to as Section199A Business Income Deduction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endParaRPr lang="en-US" b="1" baseline="0" dirty="0"/>
          </a:p>
          <a:p>
            <a:r>
              <a:rPr lang="en-US" b="1" baseline="0" dirty="0"/>
              <a:t>Remember: Subtract net capital gain from taxable income before calculating QBI deduction</a:t>
            </a:r>
            <a:endParaRPr lang="en-US" b="1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21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Also referred to as Section199A Business Income Deduction</a:t>
            </a:r>
          </a:p>
          <a:p>
            <a:endParaRPr lang="en-US" b="1" baseline="0" dirty="0"/>
          </a:p>
          <a:p>
            <a:r>
              <a:rPr lang="en-US" b="1" baseline="0" dirty="0"/>
              <a:t>Subtract net capital gain from taxable income before calculating QBI deduction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35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This is newly in scope – and</a:t>
            </a:r>
            <a:r>
              <a:rPr lang="en-US" b="1" baseline="0" dirty="0"/>
              <a:t> can be applied to prior years via an amended return</a:t>
            </a:r>
            <a:endParaRPr lang="en-US" b="1" dirty="0"/>
          </a:p>
          <a:p>
            <a:r>
              <a:rPr lang="en-US" b="1" dirty="0"/>
              <a:t>If</a:t>
            </a:r>
            <a:r>
              <a:rPr lang="en-US" b="1" baseline="0" dirty="0"/>
              <a:t> a Counselor prepares a return with a Schedule C, they should be well versed in the self-employed health insurance deduction</a:t>
            </a:r>
          </a:p>
          <a:p>
            <a:endParaRPr lang="en-US" b="1" baseline="0" dirty="0"/>
          </a:p>
          <a:p>
            <a:r>
              <a:rPr lang="en-US" b="1" baseline="0" dirty="0"/>
              <a:t>SE health insurance deduction is iterative when PTC is involved and may require up to three recalculations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4936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 smtClean="0"/>
              <a:t>Eligible if not subsidized by an employer of the taxpayer, spouse, dependent, or child under the age of 27</a:t>
            </a:r>
          </a:p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 smtClean="0"/>
          </a:p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 smtClean="0"/>
              <a:t>LTC deduction limited by age on </a:t>
            </a:r>
            <a:r>
              <a:rPr lang="en-US" b="1" dirty="0" err="1" smtClean="0"/>
              <a:t>Sch</a:t>
            </a:r>
            <a:r>
              <a:rPr lang="en-US" b="1" dirty="0" smtClean="0"/>
              <a:t> A and also for SE health insurance</a:t>
            </a:r>
            <a:r>
              <a:rPr lang="en-US" b="1" baseline="0" dirty="0" smtClean="0"/>
              <a:t> deduction.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532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497812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Modified orders</a:t>
            </a:r>
            <a:r>
              <a:rPr lang="en-US" b="1" baseline="0" dirty="0"/>
              <a:t> will apply new law if stated in the modification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Returns</a:t>
            </a:r>
            <a:r>
              <a:rPr lang="en-US" b="1" baseline="0" dirty="0"/>
              <a:t> with Schedule E land rentals and additional Schedule E expenses – like property tax deductions – are out of scope. It may be beneficial for taxpayers to have their returns prepared by a paid preparer when Schedule A SALT limited to $10,000.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Parents of children with SSN can have ITIN and</a:t>
            </a:r>
            <a:r>
              <a:rPr lang="en-US" b="1" baseline="0" dirty="0"/>
              <a:t> be eligible for the credit</a:t>
            </a:r>
            <a:r>
              <a:rPr lang="en-US" b="1" dirty="0"/>
              <a:t>. </a:t>
            </a:r>
            <a:r>
              <a:rPr lang="en-US" b="1" i="1" dirty="0"/>
              <a:t>Children</a:t>
            </a:r>
            <a:r>
              <a:rPr lang="en-US" b="1" baseline="0" dirty="0"/>
              <a:t> can no longer have ITIN to qualify for child tax credit.</a:t>
            </a:r>
          </a:p>
          <a:p>
            <a:endParaRPr lang="en-US" b="1" baseline="0" dirty="0"/>
          </a:p>
          <a:p>
            <a:r>
              <a:rPr lang="en-US" b="1" baseline="0" dirty="0"/>
              <a:t>Taxpayers have until due date of the return </a:t>
            </a:r>
            <a:r>
              <a:rPr lang="en-US" b="1" i="1" baseline="0" dirty="0"/>
              <a:t>including extensions </a:t>
            </a:r>
            <a:r>
              <a:rPr lang="en-US" b="1" baseline="0" dirty="0"/>
              <a:t>to secure a social security number for their qualifying children.</a:t>
            </a:r>
          </a:p>
          <a:p>
            <a:endParaRPr lang="en-US" b="1" baseline="0" dirty="0"/>
          </a:p>
          <a:p>
            <a:endParaRPr lang="en-US" b="1" baseline="0" dirty="0"/>
          </a:p>
          <a:p>
            <a:endParaRPr lang="en-US" b="1" baseline="0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Does not have to be a qualifying child. Qualifying</a:t>
            </a:r>
            <a:r>
              <a:rPr lang="en-US" b="1" baseline="0" dirty="0"/>
              <a:t> relative also eligible for new credit. Taxpayer/spouse may have ITIN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cs typeface="Calibri"/>
              </a:rPr>
              <a:t>Pub</a:t>
            </a:r>
            <a:r>
              <a:rPr lang="en-US" b="1" baseline="0" dirty="0">
                <a:cs typeface="Calibri"/>
              </a:rPr>
              <a:t> 970 Tax Benefits for Education: </a:t>
            </a:r>
            <a:r>
              <a:rPr lang="en-US" b="1" dirty="0">
                <a:cs typeface="Calibri"/>
              </a:rPr>
              <a:t>… expenses for books, supplies, and equipment needed for a course of study are included in qualified education expenses whether or not the materials are purchased from the educational</a:t>
            </a:r>
            <a:r>
              <a:rPr lang="en-US" b="1" baseline="0" dirty="0">
                <a:cs typeface="Calibri"/>
              </a:rPr>
              <a:t> </a:t>
            </a:r>
            <a:r>
              <a:rPr lang="en-US" b="1" dirty="0">
                <a:cs typeface="Calibri"/>
              </a:rPr>
              <a:t>institution.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cs typeface="Calibri"/>
            </a:endParaRP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cs typeface="Calibri"/>
              </a:rPr>
              <a:t>There</a:t>
            </a:r>
            <a:r>
              <a:rPr lang="en-US" b="1" baseline="0" dirty="0">
                <a:cs typeface="Calibri"/>
              </a:rPr>
              <a:t> is i</a:t>
            </a:r>
            <a:r>
              <a:rPr lang="en-US" b="1" dirty="0">
                <a:cs typeface="Calibri"/>
              </a:rPr>
              <a:t>ncreased demand on students in degreed programs to receive and submit assignments, collaborate in working groups and receive grades electronically. </a:t>
            </a:r>
            <a:endParaRPr lang="en-US" b="1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See Pub</a:t>
            </a:r>
            <a:r>
              <a:rPr lang="en-US" b="1" baseline="0" dirty="0"/>
              <a:t> 4012 Tab F-2 for dependent standard deduction worksheet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Dependents still claimed on return, however exemption amount</a:t>
            </a:r>
            <a:r>
              <a:rPr lang="en-US" b="1" baseline="0" dirty="0"/>
              <a:t> reduced to $0. Dependents used for </a:t>
            </a:r>
            <a:r>
              <a:rPr lang="en-US" b="1" baseline="0" dirty="0" err="1"/>
              <a:t>HoH</a:t>
            </a:r>
            <a:r>
              <a:rPr lang="en-US" b="1" baseline="0" dirty="0"/>
              <a:t> filing status, EIC, CTC, etc.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Additional</a:t>
            </a:r>
            <a:r>
              <a:rPr lang="en-US" b="1" baseline="0" dirty="0"/>
              <a:t> standard deduction amount for age and blindness - $1,600 ($1,300 MFJ)</a:t>
            </a:r>
          </a:p>
          <a:p>
            <a:r>
              <a:rPr lang="en-US" b="1" baseline="0" dirty="0"/>
              <a:t>Dependent filing threshold Pub 4012 Tab A Chart B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Married taxpayer not living with spouse on date of spouse’s death must file if</a:t>
            </a:r>
            <a:r>
              <a:rPr lang="en-US" b="1" baseline="0" dirty="0"/>
              <a:t> taxpayer has gross income of at least $5.</a:t>
            </a:r>
          </a:p>
          <a:p>
            <a:r>
              <a:rPr lang="en-US" b="1" baseline="0" dirty="0"/>
              <a:t>Standard deduction increased by additional amount for age and blindness.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Vincent Workbook</a:t>
            </a:r>
            <a:r>
              <a:rPr lang="en-US" b="1" baseline="0" dirty="0"/>
              <a:t> problem deals with Bogart calculator and Pell grant</a:t>
            </a:r>
          </a:p>
          <a:p>
            <a:endParaRPr lang="en-US" b="1" baseline="0" dirty="0"/>
          </a:p>
          <a:p>
            <a:r>
              <a:rPr lang="en-US" b="1" baseline="0" dirty="0" err="1"/>
              <a:t>Kiddie</a:t>
            </a:r>
            <a:r>
              <a:rPr lang="en-US" b="1" baseline="0" dirty="0"/>
              <a:t> tax in scope for tax year 2018 and onward ONLY</a:t>
            </a:r>
          </a:p>
          <a:p>
            <a:endParaRPr lang="en-US" b="1" baseline="0" dirty="0"/>
          </a:p>
          <a:p>
            <a:r>
              <a:rPr lang="en-US" b="1" baseline="0" dirty="0"/>
              <a:t>More </a:t>
            </a:r>
            <a:r>
              <a:rPr lang="en-US" b="1" baseline="0"/>
              <a:t>information about </a:t>
            </a:r>
            <a:r>
              <a:rPr lang="en-US" b="1" baseline="0" dirty="0" err="1"/>
              <a:t>Kiddie</a:t>
            </a:r>
            <a:r>
              <a:rPr lang="en-US" b="1" baseline="0" dirty="0"/>
              <a:t> Tax located in “Other Taxes” slide deck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2018 poverty</a:t>
            </a:r>
            <a:r>
              <a:rPr lang="en-US" b="1" baseline="0" dirty="0"/>
              <a:t> line amount is $12,140 continental U.S., $13,960 Hawaii; $15,180 Alaska</a:t>
            </a:r>
          </a:p>
          <a:p>
            <a:r>
              <a:rPr lang="en-US" b="1" baseline="0" dirty="0"/>
              <a:t>No additional amount is allowed to be contributed if employer contributes to workplace retirement plan on behalf of beneficiary – 401(a), 403(a)(b), 457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/>
              <a:t>Must be the designated beneficiary of the ABLE account to claim the Saver’s Credit.</a:t>
            </a:r>
          </a:p>
          <a:p>
            <a:r>
              <a:rPr lang="en-US" b="1" baseline="0" dirty="0"/>
              <a:t>Eligible contributions may be reduced by recent distributions from ABLE account.</a:t>
            </a:r>
          </a:p>
          <a:p>
            <a:r>
              <a:rPr lang="en-US" b="1" baseline="0" dirty="0"/>
              <a:t>Rollover contributions to the ABLE account do not qualify for the Saver’s Credit.</a:t>
            </a:r>
          </a:p>
          <a:p>
            <a:endParaRPr lang="en-US" b="1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529 Example: Parents contributing $10,000 to an ABLE account and rolling $5,000 from</a:t>
            </a:r>
            <a:r>
              <a:rPr lang="en-US" b="1" baseline="0" dirty="0"/>
              <a:t> a 529 plan into the same ABLE account have met the $15,000 annual contribution limit.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3253"/>
            <a:ext cx="9144000" cy="9953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>
            <a:off x="2" y="914233"/>
            <a:ext cx="6599583" cy="292608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2773005"/>
            <a:ext cx="5224830" cy="83462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3792016"/>
            <a:ext cx="6599583" cy="65111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>
            <a:off x="2" y="3792015"/>
            <a:ext cx="6599583" cy="65111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406634"/>
            <a:ext cx="5227900" cy="914400"/>
          </a:xfrm>
        </p:spPr>
        <p:txBody>
          <a:bodyPr>
            <a:noAutofit/>
          </a:bodyPr>
          <a:lstStyle>
            <a:lvl1pPr algn="ctr"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3810414"/>
            <a:ext cx="660196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NTTC Training - TY2018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8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315641"/>
            <a:ext cx="3497580" cy="30170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315641"/>
            <a:ext cx="3497580" cy="30170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6944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151336"/>
            <a:ext cx="3497580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151336"/>
            <a:ext cx="3497580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1631158"/>
            <a:ext cx="3498056" cy="283487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1631158"/>
            <a:ext cx="3497580" cy="283487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NTTC Training - TY2018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321076"/>
            <a:ext cx="7315200" cy="1665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3081338"/>
            <a:ext cx="7315200" cy="1335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6944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3252"/>
            <a:ext cx="9144000" cy="9210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-13252"/>
            <a:ext cx="9144000" cy="11443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6" y="4698979"/>
            <a:ext cx="388559" cy="273844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3252"/>
            <a:ext cx="9144000" cy="9210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00"/>
          </a:p>
        </p:txBody>
      </p:sp>
      <p:sp>
        <p:nvSpPr>
          <p:cNvPr id="6" name="Rectangle 5"/>
          <p:cNvSpPr/>
          <p:nvPr/>
        </p:nvSpPr>
        <p:spPr>
          <a:xfrm>
            <a:off x="0" y="-13252"/>
            <a:ext cx="9144000" cy="11037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00"/>
          </a:p>
        </p:txBody>
      </p:sp>
      <p:sp>
        <p:nvSpPr>
          <p:cNvPr id="7" name="Rectangle 6"/>
          <p:cNvSpPr/>
          <p:nvPr/>
        </p:nvSpPr>
        <p:spPr>
          <a:xfrm rot="16200000">
            <a:off x="-2121406" y="2107923"/>
            <a:ext cx="5157216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1691638" y="1708785"/>
            <a:ext cx="429768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4599218"/>
            <a:ext cx="236682" cy="236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00"/>
          </a:p>
        </p:txBody>
      </p:sp>
      <p:sp>
        <p:nvSpPr>
          <p:cNvPr id="10" name="Rectangle 9"/>
          <p:cNvSpPr/>
          <p:nvPr/>
        </p:nvSpPr>
        <p:spPr>
          <a:xfrm rot="5400000">
            <a:off x="-1634304" y="2535224"/>
            <a:ext cx="5157216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4698979"/>
            <a:ext cx="100039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4698979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-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3" y="4698979"/>
            <a:ext cx="70236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42FB-C5A0-4140-9EC3-E8F3BDEE72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4630694"/>
            <a:ext cx="2361460" cy="410414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321075"/>
            <a:ext cx="7315200" cy="30175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6949"/>
            <a:ext cx="9144000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3" y="21626"/>
            <a:ext cx="7313543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323272"/>
            <a:ext cx="236682" cy="236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4630694"/>
            <a:ext cx="2361460" cy="41041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323272"/>
            <a:ext cx="236682" cy="236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13" name="Rectangle 12"/>
          <p:cNvSpPr/>
          <p:nvPr/>
        </p:nvSpPr>
        <p:spPr>
          <a:xfrm>
            <a:off x="0" y="886929"/>
            <a:ext cx="9144000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342892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985" indent="-255985" algn="l" defTabSz="342892" rtl="0" eaLnBrk="1" latinLnBrk="0" hangingPunct="1">
        <a:spcBef>
          <a:spcPts val="135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53604" algn="l" defTabSz="342892" rtl="0" eaLnBrk="1" latinLnBrk="0" hangingPunct="1">
        <a:spcBef>
          <a:spcPts val="675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342892" rtl="0" eaLnBrk="1" latinLnBrk="0" hangingPunct="1">
        <a:spcBef>
          <a:spcPts val="450"/>
        </a:spcBef>
        <a:buClr>
          <a:srgbClr val="55493F"/>
        </a:buClr>
        <a:buSzPct val="110000"/>
        <a:buFont typeface="Arial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342892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 Law Changes 2018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Achieving a Better Life Experience (ABLE) account  annual contribution limit increased to $15,000</a:t>
            </a:r>
          </a:p>
          <a:p>
            <a:r>
              <a:rPr lang="en-US" dirty="0"/>
              <a:t>Employed beneficiaries can contribute an additional amount – lesser of</a:t>
            </a:r>
          </a:p>
          <a:p>
            <a:pPr lvl="1"/>
            <a:r>
              <a:rPr lang="en-US" dirty="0"/>
              <a:t>Annual Compensation</a:t>
            </a:r>
          </a:p>
          <a:p>
            <a:pPr lvl="1"/>
            <a:r>
              <a:rPr lang="en-US" dirty="0"/>
              <a:t>Poverty line for one-person household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ABLE Accounts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Up to $2,000 ABLE account contributions eligible for Saver’s Credit </a:t>
            </a:r>
          </a:p>
          <a:p>
            <a:pPr lvl="1"/>
            <a:r>
              <a:rPr lang="en-US" dirty="0"/>
              <a:t>Contribution must be beneficiary of account to claim credit</a:t>
            </a:r>
          </a:p>
          <a:p>
            <a:pPr lvl="1"/>
            <a:r>
              <a:rPr lang="en-US" dirty="0"/>
              <a:t>Must be age 18 or older</a:t>
            </a:r>
          </a:p>
          <a:p>
            <a:pPr lvl="1"/>
            <a:r>
              <a:rPr lang="en-US" dirty="0"/>
              <a:t>Cannot be dependent or full-time student</a:t>
            </a:r>
          </a:p>
          <a:p>
            <a:pPr lvl="1"/>
            <a:r>
              <a:rPr lang="en-US" dirty="0"/>
              <a:t>Income phaseouts</a:t>
            </a:r>
          </a:p>
          <a:p>
            <a:r>
              <a:rPr lang="en-US" dirty="0"/>
              <a:t>529 plan funds may be rolled into ABLE account for</a:t>
            </a:r>
          </a:p>
          <a:p>
            <a:pPr lvl="1"/>
            <a:r>
              <a:rPr lang="en-US" dirty="0"/>
              <a:t>Designated beneficiary </a:t>
            </a:r>
            <a:r>
              <a:rPr lang="en-US" b="1" dirty="0"/>
              <a:t>or</a:t>
            </a:r>
          </a:p>
          <a:p>
            <a:pPr lvl="1"/>
            <a:r>
              <a:rPr lang="en-US" dirty="0"/>
              <a:t>His/her family member</a:t>
            </a:r>
          </a:p>
          <a:p>
            <a:pPr lvl="1"/>
            <a:r>
              <a:rPr lang="en-US" dirty="0"/>
              <a:t>Rollovers count toward annual contribution limit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ABLE Accounts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191929" indent="-191929"/>
            <a:r>
              <a:rPr lang="en-US" dirty="0"/>
              <a:t>Entertainment </a:t>
            </a:r>
            <a:r>
              <a:rPr lang="en-US" dirty="0">
                <a:cs typeface="Calibri"/>
              </a:rPr>
              <a:t>expenses are not deductible for 2018 onward</a:t>
            </a:r>
          </a:p>
          <a:p>
            <a:pPr marL="621744" lvl="1" indent="-191929">
              <a:buNone/>
            </a:pPr>
            <a:endParaRPr lang="en-US" dirty="0"/>
          </a:p>
          <a:p>
            <a:pPr marL="642938" lvl="2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Business Entertainment Expense</a:t>
            </a:r>
          </a:p>
        </p:txBody>
      </p:sp>
    </p:spTree>
    <p:extLst>
      <p:ext uri="{BB962C8B-B14F-4D97-AF65-F5344CB8AC3E}">
        <p14:creationId xmlns:p14="http://schemas.microsoft.com/office/powerpoint/2010/main" val="402070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Individual taxpayers can deduct up to 20% of qualified business income (</a:t>
            </a:r>
            <a:r>
              <a:rPr lang="en-US" dirty="0" err="1"/>
              <a:t>QBI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deduction from AGI to arrive at taxable income</a:t>
            </a:r>
          </a:p>
          <a:p>
            <a:pPr lvl="1"/>
            <a:r>
              <a:rPr lang="en-US" dirty="0"/>
              <a:t>In addition to standard or itemized deductions</a:t>
            </a:r>
          </a:p>
          <a:p>
            <a:r>
              <a:rPr lang="en-US" dirty="0"/>
              <a:t>New for 2018 and in scope</a:t>
            </a:r>
          </a:p>
          <a:p>
            <a:r>
              <a:rPr lang="en-US" dirty="0"/>
              <a:t>Also referred to as Section 199A deduction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Qualified Business Income Deduction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321075"/>
            <a:ext cx="7315200" cy="31911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Schedule C income (combined if more than one)</a:t>
            </a:r>
          </a:p>
          <a:p>
            <a:r>
              <a:rPr lang="en-US" dirty="0"/>
              <a:t>Pass-through entity business income </a:t>
            </a:r>
          </a:p>
          <a:p>
            <a:pPr lvl="1"/>
            <a:r>
              <a:rPr lang="en-US" dirty="0"/>
              <a:t>Such as partnerships, S corporations, limited liability companies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All pass-through entities with business income are </a:t>
            </a:r>
            <a:r>
              <a:rPr lang="en-US" b="1" dirty="0"/>
              <a:t>out of scope</a:t>
            </a:r>
          </a:p>
          <a:p>
            <a:r>
              <a:rPr lang="en-US" dirty="0"/>
              <a:t>Real Estate Investment Trust (REIT) 199A dividends</a:t>
            </a:r>
          </a:p>
          <a:p>
            <a:r>
              <a:rPr lang="en-US" dirty="0"/>
              <a:t>Scope: if taxable income (before the </a:t>
            </a:r>
            <a:r>
              <a:rPr lang="en-US" dirty="0" err="1"/>
              <a:t>QBI</a:t>
            </a:r>
            <a:r>
              <a:rPr lang="en-US" dirty="0"/>
              <a:t> deduction) exceeds $157,500 ($315,000 if MFJ) the return is out of scope</a:t>
            </a:r>
          </a:p>
          <a:p>
            <a:pPr lvl="1"/>
            <a:r>
              <a:rPr lang="en-US" dirty="0"/>
              <a:t>Special rules apply if threshold is exceeded – out of scope</a:t>
            </a:r>
          </a:p>
          <a:p>
            <a:pPr lvl="1"/>
            <a:r>
              <a:rPr lang="en-US" dirty="0"/>
              <a:t>Other scope limitations may kick in at lower limits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Qualified Business Income</a:t>
            </a:r>
          </a:p>
        </p:txBody>
      </p:sp>
    </p:spTree>
    <p:extLst>
      <p:ext uri="{BB962C8B-B14F-4D97-AF65-F5344CB8AC3E}">
        <p14:creationId xmlns:p14="http://schemas.microsoft.com/office/powerpoint/2010/main" val="155496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C is </a:t>
            </a:r>
            <a:r>
              <a:rPr lang="en-US" b="1" dirty="0"/>
              <a:t>not</a:t>
            </a:r>
            <a:r>
              <a:rPr lang="en-US" dirty="0"/>
              <a:t> affected</a:t>
            </a:r>
          </a:p>
          <a:p>
            <a:r>
              <a:rPr lang="en-US" dirty="0"/>
              <a:t>Self-employed health insurance deduction is </a:t>
            </a:r>
            <a:r>
              <a:rPr lang="en-US" b="1" dirty="0"/>
              <a:t>not</a:t>
            </a:r>
            <a:r>
              <a:rPr lang="en-US" dirty="0"/>
              <a:t> affected </a:t>
            </a:r>
          </a:p>
          <a:p>
            <a:r>
              <a:rPr lang="en-US" dirty="0"/>
              <a:t>IRA deduction is </a:t>
            </a:r>
            <a:r>
              <a:rPr lang="en-US" b="1" dirty="0"/>
              <a:t>not</a:t>
            </a:r>
            <a:r>
              <a:rPr lang="en-US" dirty="0"/>
              <a:t> affected</a:t>
            </a:r>
          </a:p>
          <a:p>
            <a:r>
              <a:rPr lang="en-US" dirty="0"/>
              <a:t>Schedule SE tax is </a:t>
            </a:r>
            <a:r>
              <a:rPr lang="en-US" b="1" dirty="0"/>
              <a:t>not</a:t>
            </a:r>
            <a:r>
              <a:rPr lang="en-US" dirty="0"/>
              <a:t> affected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QBI</a:t>
            </a:r>
            <a:r>
              <a:rPr lang="en-US" dirty="0"/>
              <a:t> Deduction Implications</a:t>
            </a:r>
          </a:p>
        </p:txBody>
      </p:sp>
    </p:spTree>
    <p:extLst>
      <p:ext uri="{BB962C8B-B14F-4D97-AF65-F5344CB8AC3E}">
        <p14:creationId xmlns:p14="http://schemas.microsoft.com/office/powerpoint/2010/main" val="222436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202042"/>
            <a:ext cx="7315200" cy="35414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20% of the lesser of</a:t>
            </a:r>
          </a:p>
          <a:p>
            <a:pPr lvl="1"/>
            <a:r>
              <a:rPr lang="en-US" dirty="0" smtClean="0"/>
              <a:t>Combined qualified business income (for in-scope returns)</a:t>
            </a:r>
          </a:p>
          <a:p>
            <a:pPr lvl="2"/>
            <a:r>
              <a:rPr lang="en-US" sz="1950" dirty="0"/>
              <a:t>Schedule C </a:t>
            </a:r>
            <a:r>
              <a:rPr lang="en-US" sz="1950" dirty="0" smtClean="0"/>
              <a:t>profit (as shown on Schedule C)</a:t>
            </a:r>
            <a:endParaRPr lang="en-US" sz="1950" dirty="0"/>
          </a:p>
          <a:p>
            <a:pPr lvl="2"/>
            <a:r>
              <a:rPr lang="en-US" sz="1950" dirty="0"/>
              <a:t>plus qualified REIT dividends (section 199A dividends) </a:t>
            </a:r>
          </a:p>
          <a:p>
            <a:pPr lvl="3"/>
            <a:r>
              <a:rPr lang="en-US" sz="1650" dirty="0"/>
              <a:t>Form 1099-DIV has a new box 5 for 199A dividends</a:t>
            </a:r>
          </a:p>
          <a:p>
            <a:pPr lvl="1"/>
            <a:r>
              <a:rPr lang="en-US" dirty="0"/>
              <a:t>Taxable income in excess of any net capital gain* and before the </a:t>
            </a:r>
            <a:r>
              <a:rPr lang="en-US" dirty="0" err="1"/>
              <a:t>QBI</a:t>
            </a:r>
            <a:r>
              <a:rPr lang="en-US" dirty="0"/>
              <a:t> </a:t>
            </a:r>
            <a:r>
              <a:rPr lang="en-US" dirty="0" smtClean="0"/>
              <a:t>deduction</a:t>
            </a:r>
          </a:p>
          <a:p>
            <a:r>
              <a:rPr lang="en-US" dirty="0" smtClean="0"/>
              <a:t>Find </a:t>
            </a:r>
            <a:r>
              <a:rPr lang="en-US" dirty="0" err="1"/>
              <a:t>QBI</a:t>
            </a:r>
            <a:r>
              <a:rPr lang="en-US" dirty="0"/>
              <a:t> deduction in Pub 4012 Tab F for TaxSlayer entries</a:t>
            </a:r>
          </a:p>
          <a:p>
            <a:pPr marL="0" indent="0">
              <a:buNone/>
            </a:pPr>
            <a:r>
              <a:rPr lang="en-US" sz="1650" dirty="0"/>
              <a:t>* The term “net capital gain” means the excess of the net long-term capital gain for the taxable year over the net short-term capital loss for such year increased by qualified dividends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QBI</a:t>
            </a:r>
          </a:p>
        </p:txBody>
      </p:sp>
      <p:sp>
        <p:nvSpPr>
          <p:cNvPr id="7" name="Rectangle 6"/>
          <p:cNvSpPr/>
          <p:nvPr/>
        </p:nvSpPr>
        <p:spPr>
          <a:xfrm>
            <a:off x="7658100" y="991287"/>
            <a:ext cx="1468084" cy="323163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en-US" sz="1500" b="1" dirty="0"/>
              <a:t>Pub 4012 Tab F</a:t>
            </a:r>
          </a:p>
        </p:txBody>
      </p:sp>
    </p:spTree>
    <p:extLst>
      <p:ext uri="{BB962C8B-B14F-4D97-AF65-F5344CB8AC3E}">
        <p14:creationId xmlns:p14="http://schemas.microsoft.com/office/powerpoint/2010/main" val="141839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1099-DIV </a:t>
            </a:r>
          </a:p>
        </p:txBody>
      </p:sp>
      <p:pic>
        <p:nvPicPr>
          <p:cNvPr id="7" name="Picture 6" descr="Screen Shot 2018-09-20 at 8.01.39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439" y="342901"/>
            <a:ext cx="6330908" cy="42556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4637776" y="2553488"/>
            <a:ext cx="1200150" cy="30175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70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Schedule C profit (QBI): $10,000</a:t>
            </a:r>
          </a:p>
          <a:p>
            <a:r>
              <a:rPr lang="en-US" dirty="0"/>
              <a:t>2018 taxable income (before QBI deduction): $8,100</a:t>
            </a:r>
          </a:p>
          <a:p>
            <a:r>
              <a:rPr lang="en-US" dirty="0"/>
              <a:t>QBI deduction is 20% of the lesser of:</a:t>
            </a:r>
          </a:p>
          <a:p>
            <a:pPr lvl="1"/>
            <a:r>
              <a:rPr lang="en-US" dirty="0"/>
              <a:t>Schedule C profit (</a:t>
            </a:r>
            <a:r>
              <a:rPr lang="en-US" dirty="0" err="1"/>
              <a:t>QBI</a:t>
            </a:r>
            <a:r>
              <a:rPr lang="en-US" dirty="0"/>
              <a:t>) $10,000 </a:t>
            </a:r>
            <a:r>
              <a:rPr lang="en-US" b="1" dirty="0"/>
              <a:t>or </a:t>
            </a:r>
          </a:p>
          <a:p>
            <a:pPr lvl="1"/>
            <a:r>
              <a:rPr lang="en-US" dirty="0"/>
              <a:t>Taxable income (before QBI deduction) $8,100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$8,100 x 20% = $1,620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QBI Deduction Example 1 without Capital Gain</a:t>
            </a:r>
          </a:p>
        </p:txBody>
      </p:sp>
    </p:spTree>
    <p:extLst>
      <p:ext uri="{BB962C8B-B14F-4D97-AF65-F5344CB8AC3E}">
        <p14:creationId xmlns:p14="http://schemas.microsoft.com/office/powerpoint/2010/main" val="30825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2018 Schedule C profit (QBI): $10,000</a:t>
            </a:r>
          </a:p>
          <a:p>
            <a:pPr>
              <a:lnSpc>
                <a:spcPct val="110000"/>
              </a:lnSpc>
            </a:pPr>
            <a:r>
              <a:rPr lang="en-US" dirty="0"/>
              <a:t>2018 taxable income (before QBI deduction): $8,100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$700 of $8,100 is net capital gain income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QBI</a:t>
            </a:r>
            <a:r>
              <a:rPr lang="en-US" dirty="0"/>
              <a:t> deduction is 20% of the lesser of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Schedule C profit (QBI) $10,000 </a:t>
            </a:r>
            <a:r>
              <a:rPr lang="en-US" b="1" dirty="0"/>
              <a:t>or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Taxable income in excess of net capital gain income (and before QBI deduction) $8,100 - $700 = $7,400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/>
              <a:t>$7,400 x 20% = $1,480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QBI Deduction Example 2 with Capital gain</a:t>
            </a:r>
          </a:p>
        </p:txBody>
      </p:sp>
    </p:spTree>
    <p:extLst>
      <p:ext uri="{BB962C8B-B14F-4D97-AF65-F5344CB8AC3E}">
        <p14:creationId xmlns:p14="http://schemas.microsoft.com/office/powerpoint/2010/main" val="38972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 fontScale="92500" lnSpcReduction="10000"/>
          </a:bodyPr>
          <a:lstStyle/>
          <a:p>
            <a:r>
              <a:rPr lang="en-US" dirty="0"/>
              <a:t>Standard deduction increased to</a:t>
            </a:r>
          </a:p>
          <a:p>
            <a:pPr lvl="1"/>
            <a:r>
              <a:rPr lang="en-US" dirty="0"/>
              <a:t>$24,000 MFJ and QW</a:t>
            </a:r>
          </a:p>
          <a:p>
            <a:pPr lvl="1"/>
            <a:r>
              <a:rPr lang="en-US" dirty="0"/>
              <a:t>$18,000 </a:t>
            </a:r>
            <a:r>
              <a:rPr lang="en-US" dirty="0" err="1"/>
              <a:t>HoH</a:t>
            </a:r>
            <a:endParaRPr lang="en-US" dirty="0"/>
          </a:p>
          <a:p>
            <a:pPr lvl="1"/>
            <a:r>
              <a:rPr lang="en-US" dirty="0"/>
              <a:t>$12,000 Single and MFS</a:t>
            </a:r>
          </a:p>
          <a:p>
            <a:r>
              <a:rPr lang="en-US" dirty="0"/>
              <a:t>Additional standard deduction amount for age 65 and older and/or blind increased</a:t>
            </a:r>
          </a:p>
          <a:p>
            <a:pPr lvl="1" indent="-253365"/>
            <a:r>
              <a:rPr lang="en-US" dirty="0"/>
              <a:t>$1,600 S, </a:t>
            </a:r>
            <a:r>
              <a:rPr lang="en-US" dirty="0" err="1"/>
              <a:t>HoH</a:t>
            </a:r>
            <a:endParaRPr lang="en-US" dirty="0" err="1">
              <a:cs typeface="Calibri"/>
            </a:endParaRPr>
          </a:p>
          <a:p>
            <a:pPr lvl="1" indent="-253365"/>
            <a:r>
              <a:rPr lang="en-US" dirty="0"/>
              <a:t>$1,300 MFJ, MFS, QW</a:t>
            </a:r>
            <a:endParaRPr lang="en-US" dirty="0">
              <a:cs typeface="Calibri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Deduction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45850" y="1001035"/>
            <a:ext cx="1473200" cy="32004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Pub 4012 Tab F-1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Self-employed health insurance deduction in scope</a:t>
            </a:r>
          </a:p>
          <a:p>
            <a:pPr lvl="1"/>
            <a:r>
              <a:rPr lang="en-US" dirty="0"/>
              <a:t>2018 and all open years (by amendment)</a:t>
            </a:r>
          </a:p>
          <a:p>
            <a:r>
              <a:rPr lang="en-US" dirty="0"/>
              <a:t>Applies to returns with Schedule C profit</a:t>
            </a:r>
          </a:p>
          <a:p>
            <a:r>
              <a:rPr lang="en-US" dirty="0"/>
              <a:t>Return out of scope for taxpayers entitled to premium tax credits (PTC)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Self-Employed Health Insurance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7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Includes health insurance coverage for</a:t>
            </a:r>
          </a:p>
          <a:p>
            <a:pPr lvl="1"/>
            <a:r>
              <a:rPr lang="en-US" dirty="0"/>
              <a:t>Taxpayer</a:t>
            </a:r>
          </a:p>
          <a:p>
            <a:pPr lvl="1"/>
            <a:r>
              <a:rPr lang="en-US" dirty="0"/>
              <a:t>Spouse</a:t>
            </a:r>
          </a:p>
          <a:p>
            <a:pPr lvl="1"/>
            <a:r>
              <a:rPr lang="en-US" dirty="0"/>
              <a:t>Dependents</a:t>
            </a:r>
          </a:p>
          <a:p>
            <a:pPr lvl="1"/>
            <a:r>
              <a:rPr lang="en-US" dirty="0"/>
              <a:t>Child under 27 (as of year end) even though not the taxpayer’s dependent</a:t>
            </a:r>
          </a:p>
          <a:p>
            <a:pPr lvl="2"/>
            <a:r>
              <a:rPr lang="en-US" dirty="0"/>
              <a:t>“Child” includes stepchild, adopted child or foster child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0102" y="21626"/>
            <a:ext cx="7474223" cy="857250"/>
          </a:xfrm>
        </p:spPr>
        <p:txBody>
          <a:bodyPr>
            <a:normAutofit/>
          </a:bodyPr>
          <a:lstStyle/>
          <a:p>
            <a:r>
              <a:rPr lang="en-US" dirty="0"/>
              <a:t>Self-Employed Health Insurance</a:t>
            </a:r>
          </a:p>
        </p:txBody>
      </p:sp>
    </p:spTree>
    <p:extLst>
      <p:ext uri="{BB962C8B-B14F-4D97-AF65-F5344CB8AC3E}">
        <p14:creationId xmlns:p14="http://schemas.microsoft.com/office/powerpoint/2010/main" val="349699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Qualifying insurance includes</a:t>
            </a:r>
          </a:p>
          <a:p>
            <a:pPr lvl="1"/>
            <a:r>
              <a:rPr lang="en-US" smtClean="0"/>
              <a:t>Health insurance</a:t>
            </a:r>
          </a:p>
          <a:p>
            <a:pPr lvl="2"/>
            <a:r>
              <a:rPr lang="en-US" smtClean="0"/>
              <a:t>Medicare – can be paid by taxpayer or spouse when filing MFJ</a:t>
            </a:r>
          </a:p>
          <a:p>
            <a:pPr lvl="2"/>
            <a:r>
              <a:rPr lang="en-US" smtClean="0"/>
              <a:t>Dental, vision, supplemental, limited coverage, etc.</a:t>
            </a:r>
          </a:p>
          <a:p>
            <a:pPr lvl="1"/>
            <a:r>
              <a:rPr lang="en-US" smtClean="0"/>
              <a:t>Long-term care (LTC) insurance</a:t>
            </a:r>
          </a:p>
          <a:p>
            <a:r>
              <a:rPr lang="en-US" smtClean="0"/>
              <a:t>Health coverage can be in name of the individual* for in-scope returns</a:t>
            </a:r>
          </a:p>
          <a:p>
            <a:pPr lvl="1"/>
            <a:r>
              <a:rPr lang="en-US" smtClean="0"/>
              <a:t>*Individual can be taxpayer, spouse, dependent, or child</a:t>
            </a:r>
          </a:p>
          <a:p>
            <a:pPr lvl="1"/>
            <a:r>
              <a:rPr lang="en-US" smtClean="0"/>
              <a:t>Satisfies requirement that it be “established under the trade or business”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Self-Employed Health  Insurance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95580" y="982393"/>
            <a:ext cx="1636132" cy="32004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575" b="1" dirty="0"/>
              <a:t>Pub 535 page 20</a:t>
            </a:r>
          </a:p>
        </p:txBody>
      </p:sp>
    </p:spTree>
    <p:extLst>
      <p:ext uri="{BB962C8B-B14F-4D97-AF65-F5344CB8AC3E}">
        <p14:creationId xmlns:p14="http://schemas.microsoft.com/office/powerpoint/2010/main" val="95213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321075"/>
            <a:ext cx="7315200" cy="327680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0000FF"/>
                </a:solidFill>
              </a:rPr>
              <a:t>taxpayer (sole proprietor)</a:t>
            </a:r>
            <a:r>
              <a:rPr lang="en-US" dirty="0" smtClean="0"/>
              <a:t> cannot be eligible for subsidized coverage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From any employer: own, spouse’s, dependent’s, or child’s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Prior employers do not count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Premiums paid for retiree coverage qualify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Reduce for PSO exclusion, if any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Test LTC plan separately from other employer health </a:t>
            </a:r>
            <a:r>
              <a:rPr lang="en-US" dirty="0"/>
              <a:t>plan </a:t>
            </a:r>
            <a:r>
              <a:rPr lang="en-US" dirty="0" smtClean="0"/>
              <a:t>offers to determine whether subsidized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e.g., </a:t>
            </a:r>
            <a:r>
              <a:rPr lang="en-US" dirty="0" smtClean="0"/>
              <a:t>if LTC is not subsidized, can claim its cost even though </a:t>
            </a:r>
            <a:r>
              <a:rPr lang="en-US" dirty="0" smtClean="0">
                <a:solidFill>
                  <a:srgbClr val="0000FF"/>
                </a:solidFill>
              </a:rPr>
              <a:t>taxpayer (sole proprietor)</a:t>
            </a:r>
            <a:r>
              <a:rPr lang="en-US" dirty="0" smtClean="0"/>
              <a:t> eligible for subsidized medical coverage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Spouse (if not a proprietor of the business), dependent or child’s coverage can be subsidized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Self-Employed Health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3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Maximum self-employed health insurance deduction is limited to net profit shown on Schedule C reduced by self employment tax deduction (1/2 </a:t>
            </a:r>
            <a:r>
              <a:rPr lang="en-US"/>
              <a:t>of SE </a:t>
            </a:r>
            <a:r>
              <a:rPr lang="en-US" dirty="0"/>
              <a:t>tax)</a:t>
            </a:r>
          </a:p>
          <a:p>
            <a:pPr lvl="1"/>
            <a:r>
              <a:rPr lang="en-US" dirty="0"/>
              <a:t>Not reduced for anything else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See Pub 4012 for TaxSlayer input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Self-Employed Health Insurance Deduction Limit</a:t>
            </a:r>
          </a:p>
        </p:txBody>
      </p:sp>
      <p:sp>
        <p:nvSpPr>
          <p:cNvPr id="2" name="Rectangle 1"/>
          <p:cNvSpPr/>
          <p:nvPr/>
        </p:nvSpPr>
        <p:spPr>
          <a:xfrm>
            <a:off x="7497541" y="994410"/>
            <a:ext cx="1553567" cy="32004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Pub 4012 Tab E</a:t>
            </a:r>
          </a:p>
        </p:txBody>
      </p:sp>
    </p:spTree>
    <p:extLst>
      <p:ext uri="{BB962C8B-B14F-4D97-AF65-F5344CB8AC3E}">
        <p14:creationId xmlns:p14="http://schemas.microsoft.com/office/powerpoint/2010/main" val="281903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Schedule C profit: $10,000</a:t>
            </a:r>
          </a:p>
          <a:p>
            <a:r>
              <a:rPr lang="en-US" smtClean="0"/>
              <a:t>Health premium: $2,500</a:t>
            </a:r>
          </a:p>
          <a:p>
            <a:r>
              <a:rPr lang="en-US" smtClean="0"/>
              <a:t>LTC premium: $1,200 (fully allowed base on age)</a:t>
            </a:r>
          </a:p>
          <a:p>
            <a:r>
              <a:rPr lang="en-US" smtClean="0"/>
              <a:t>SE tax deduction $706 (1/2 of $1,413)</a:t>
            </a:r>
          </a:p>
          <a:p>
            <a:r>
              <a:rPr lang="en-US" smtClean="0"/>
              <a:t>SE health deduction limit is $9,294 ($10,000 - 706)</a:t>
            </a:r>
          </a:p>
          <a:p>
            <a:r>
              <a:rPr lang="en-US" smtClean="0"/>
              <a:t>Deduct is $3,700 ($2,500 + 1,200)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Self-Employed Health Deduction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95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Schedule C profit: $3,800</a:t>
            </a:r>
          </a:p>
          <a:p>
            <a:r>
              <a:rPr lang="en-US" dirty="0" smtClean="0"/>
              <a:t>Health premium: $2,500</a:t>
            </a:r>
          </a:p>
          <a:p>
            <a:r>
              <a:rPr lang="en-US" dirty="0" smtClean="0"/>
              <a:t>LTC premium: $1,200 (fully allowed base on age)</a:t>
            </a:r>
          </a:p>
          <a:p>
            <a:r>
              <a:rPr lang="en-US" dirty="0" smtClean="0"/>
              <a:t>SE tax deduction $268 (1/2 of $537)</a:t>
            </a:r>
          </a:p>
          <a:p>
            <a:r>
              <a:rPr lang="en-US" dirty="0" smtClean="0"/>
              <a:t>SE health deduction limit is $3,532 ($3,800 - 268)</a:t>
            </a:r>
          </a:p>
          <a:p>
            <a:r>
              <a:rPr lang="en-US" dirty="0" smtClean="0"/>
              <a:t>Deduct is $532</a:t>
            </a:r>
          </a:p>
          <a:p>
            <a:pPr lvl="1"/>
            <a:r>
              <a:rPr lang="en-US" dirty="0" smtClean="0"/>
              <a:t>Remaining $168 can be itemized on Schedule A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Self-Employed Health Deduction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69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Moving expense adjustment eliminated </a:t>
            </a:r>
            <a:r>
              <a:rPr lang="en-US" b="1" dirty="0"/>
              <a:t>except</a:t>
            </a:r>
            <a:r>
              <a:rPr lang="en-US" dirty="0"/>
              <a:t> for:</a:t>
            </a:r>
          </a:p>
          <a:p>
            <a:pPr lvl="1"/>
            <a:r>
              <a:rPr lang="en-US" dirty="0"/>
              <a:t>Military members </a:t>
            </a:r>
            <a:r>
              <a:rPr lang="en-US" dirty="0">
                <a:solidFill>
                  <a:srgbClr val="0000FF"/>
                </a:solidFill>
              </a:rPr>
              <a:t>on active duty</a:t>
            </a:r>
            <a:r>
              <a:rPr lang="en-US" dirty="0"/>
              <a:t> moving under military orders incident to permanent change of station (PCS)</a:t>
            </a:r>
          </a:p>
          <a:p>
            <a:pPr lvl="1"/>
            <a:r>
              <a:rPr lang="en-US" dirty="0"/>
              <a:t>Military certification required to prepare return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Expenses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>
          <a:xfrm>
            <a:off x="959125" y="1321075"/>
            <a:ext cx="7315200" cy="3154210"/>
          </a:xfrm>
        </p:spPr>
        <p:txBody>
          <a:bodyPr vert="horz">
            <a:normAutofit fontScale="85000" lnSpcReduction="10000"/>
          </a:bodyPr>
          <a:lstStyle/>
          <a:p>
            <a:r>
              <a:rPr lang="en-US" dirty="0"/>
              <a:t>Alimony treatment for new or modified* orders </a:t>
            </a:r>
            <a:r>
              <a:rPr lang="en-US" b="1" dirty="0"/>
              <a:t>after 12/31/18</a:t>
            </a:r>
          </a:p>
          <a:p>
            <a:pPr lvl="1"/>
            <a:r>
              <a:rPr lang="en-US" dirty="0"/>
              <a:t>Alimony payments not deductible</a:t>
            </a:r>
          </a:p>
          <a:p>
            <a:pPr lvl="1"/>
            <a:r>
              <a:rPr lang="en-US" dirty="0"/>
              <a:t>Alimony received not taxable</a:t>
            </a:r>
          </a:p>
          <a:p>
            <a:pPr lvl="2"/>
            <a:r>
              <a:rPr lang="en-US" dirty="0"/>
              <a:t>Not compensation for IRA purposes</a:t>
            </a:r>
          </a:p>
          <a:p>
            <a:r>
              <a:rPr lang="en-US" dirty="0"/>
              <a:t>Alimony under existing orders are grandfathered</a:t>
            </a:r>
          </a:p>
          <a:p>
            <a:pPr lvl="1"/>
            <a:r>
              <a:rPr lang="en-US" dirty="0"/>
              <a:t>Alimony payments continue to be deductible</a:t>
            </a:r>
          </a:p>
          <a:p>
            <a:pPr lvl="1"/>
            <a:r>
              <a:rPr lang="en-US" dirty="0"/>
              <a:t>Alimony received continues to be taxable</a:t>
            </a:r>
          </a:p>
          <a:p>
            <a:pPr lvl="2"/>
            <a:r>
              <a:rPr lang="en-US" dirty="0"/>
              <a:t>Compensation for IRA purposes   </a:t>
            </a:r>
          </a:p>
          <a:p>
            <a:pPr marL="0" indent="0">
              <a:buNone/>
            </a:pPr>
            <a:r>
              <a:rPr lang="en-US" dirty="0"/>
              <a:t>*Modification must specify that new rules intended to apply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Alimony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/>
          <a:lstStyle/>
          <a:p>
            <a:r>
              <a:rPr lang="en-US" b="1" dirty="0"/>
              <a:t>2018 </a:t>
            </a:r>
            <a:r>
              <a:rPr lang="en-US" dirty="0"/>
              <a:t>AGI threshold for deducting medical expenses </a:t>
            </a:r>
            <a:r>
              <a:rPr lang="en-US" b="1" dirty="0"/>
              <a:t>7.5%</a:t>
            </a:r>
          </a:p>
          <a:p>
            <a:r>
              <a:rPr lang="en-US" dirty="0"/>
              <a:t>2019 AGI threshold for deducting medical expenses 10%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Medical Expenses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Dependent standard deduction is the greater of</a:t>
            </a:r>
          </a:p>
          <a:p>
            <a:pPr lvl="1"/>
            <a:r>
              <a:rPr lang="en-US" dirty="0"/>
              <a:t>$1,050 or</a:t>
            </a:r>
          </a:p>
          <a:p>
            <a:pPr lvl="1"/>
            <a:r>
              <a:rPr lang="en-US" dirty="0"/>
              <a:t>Earned income plus $350 not to exceed standard deduction for filing status</a:t>
            </a:r>
          </a:p>
          <a:p>
            <a:pPr lvl="2"/>
            <a:r>
              <a:rPr lang="en-US" dirty="0"/>
              <a:t>Single $12,000</a:t>
            </a:r>
          </a:p>
          <a:p>
            <a:r>
              <a:rPr lang="en-US" dirty="0"/>
              <a:t>Standard deduction worksheet for dependents in Volunteer Resource Guide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Deduction Single Dependent Under 65</a:t>
            </a:r>
          </a:p>
        </p:txBody>
      </p:sp>
      <p:sp>
        <p:nvSpPr>
          <p:cNvPr id="7" name="Rectangle 6"/>
          <p:cNvSpPr/>
          <p:nvPr/>
        </p:nvSpPr>
        <p:spPr>
          <a:xfrm>
            <a:off x="7612304" y="986801"/>
            <a:ext cx="1324042" cy="32004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b="1" dirty="0"/>
              <a:t>Pub 4012 Tab F</a:t>
            </a:r>
          </a:p>
        </p:txBody>
      </p:sp>
    </p:spTree>
    <p:extLst>
      <p:ext uri="{BB962C8B-B14F-4D97-AF65-F5344CB8AC3E}">
        <p14:creationId xmlns:p14="http://schemas.microsoft.com/office/powerpoint/2010/main" val="234670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 lnSpcReduction="10000"/>
          </a:bodyPr>
          <a:lstStyle/>
          <a:p>
            <a:r>
              <a:rPr lang="en-US" b="1" dirty="0"/>
              <a:t>Combined</a:t>
            </a:r>
            <a:r>
              <a:rPr lang="en-US" dirty="0"/>
              <a:t> itemized deduction for taxes limited to $10,000 ($5,000 MFS)</a:t>
            </a:r>
          </a:p>
          <a:p>
            <a:pPr lvl="1"/>
            <a:r>
              <a:rPr lang="en-US" dirty="0"/>
              <a:t>Includes state and local income or sales tax (SALT) and property taxes</a:t>
            </a:r>
          </a:p>
          <a:p>
            <a:pPr lvl="1"/>
            <a:r>
              <a:rPr lang="en-US" dirty="0"/>
              <a:t>Taxes deducted on Schedules C, E or F not subject to $10,000/$5,000 limitation</a:t>
            </a:r>
          </a:p>
          <a:p>
            <a:r>
              <a:rPr lang="en-US" dirty="0"/>
              <a:t>Foreign real estate tax no longer deductible on Schedule A</a:t>
            </a:r>
          </a:p>
          <a:p>
            <a:pPr lvl="1"/>
            <a:endParaRPr lang="en-US" dirty="0"/>
          </a:p>
          <a:p>
            <a:pPr lvl="3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Itemized Deduction for Taxes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5" y="1321075"/>
            <a:ext cx="7315200" cy="3224548"/>
          </a:xfrm>
        </p:spPr>
        <p:txBody>
          <a:bodyPr>
            <a:normAutofit fontScale="92500"/>
          </a:bodyPr>
          <a:lstStyle/>
          <a:p>
            <a:r>
              <a:rPr lang="en-US" dirty="0"/>
              <a:t>Home mortgage interest limitation reduced</a:t>
            </a:r>
          </a:p>
          <a:p>
            <a:pPr lvl="1"/>
            <a:r>
              <a:rPr lang="en-US" dirty="0"/>
              <a:t>Acquisition debt incurred on or after December 15, 2017 </a:t>
            </a:r>
          </a:p>
          <a:p>
            <a:pPr lvl="2"/>
            <a:r>
              <a:rPr lang="en-US" dirty="0"/>
              <a:t>Interest on acquisition debt up to $750,000 ($375,000 MFS) going forward </a:t>
            </a:r>
          </a:p>
          <a:p>
            <a:pPr lvl="1"/>
            <a:r>
              <a:rPr lang="en-US" dirty="0"/>
              <a:t>Acquisition debt incurred prior to December 15, 2017 is grandfathered</a:t>
            </a:r>
          </a:p>
          <a:p>
            <a:pPr lvl="2"/>
            <a:r>
              <a:rPr lang="en-US" dirty="0"/>
              <a:t>Taxpayer with binding written contract before December 15, 2017 also grandfathered if purchase completed before April 1, 2018</a:t>
            </a:r>
          </a:p>
          <a:p>
            <a:pPr lvl="2"/>
            <a:r>
              <a:rPr lang="en-US" dirty="0"/>
              <a:t>Deductible interest remains limited to mortgage interest on up to $1 million ($500,000 MFS) of acquisition debt</a:t>
            </a:r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Mortgage Interest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Limits apply to the combined amount of loans used to buy, build or substantially improve taxpayer’s main home or second home (called acquisition debt)</a:t>
            </a:r>
          </a:p>
          <a:p>
            <a:pPr lvl="1"/>
            <a:r>
              <a:rPr lang="en-US" dirty="0"/>
              <a:t>Interest on home equity debt that is </a:t>
            </a:r>
            <a:r>
              <a:rPr lang="en-US" b="1" dirty="0"/>
              <a:t>not</a:t>
            </a:r>
            <a:r>
              <a:rPr lang="en-US" dirty="0"/>
              <a:t> acquisition debt is no longer deductible as home mortgage interest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regardless of when debt was incurred	</a:t>
            </a:r>
          </a:p>
          <a:p>
            <a:pPr lvl="1"/>
            <a:r>
              <a:rPr lang="en-US" dirty="0"/>
              <a:t>Interest on home equity debt remains deductible if used to buy, build, or substantially improve residence (subject to the applicable limitation)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Mortgage Interest </a:t>
            </a:r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To be deductible</a:t>
            </a:r>
          </a:p>
          <a:p>
            <a:pPr lvl="1"/>
            <a:r>
              <a:rPr lang="en-US" dirty="0"/>
              <a:t>Loan must be secured by the home (main home or second home)</a:t>
            </a:r>
          </a:p>
          <a:p>
            <a:pPr lvl="2"/>
            <a:r>
              <a:rPr lang="en-US" dirty="0"/>
              <a:t>Cannot mortgage main home to buy a second home</a:t>
            </a:r>
          </a:p>
          <a:p>
            <a:pPr lvl="1"/>
            <a:r>
              <a:rPr lang="en-US" dirty="0"/>
              <a:t>Loan must not exceed cost of home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 Mortgage Interest</a:t>
            </a:r>
            <a:r>
              <a:rPr lang="en-US" dirty="0">
                <a:cs typeface="Calibri"/>
              </a:rPr>
              <a:t> </a:t>
            </a:r>
            <a:r>
              <a:rPr lang="en-US" dirty="0" smtClean="0">
                <a:cs typeface="Calibri"/>
              </a:rPr>
              <a:t>(</a:t>
            </a:r>
            <a:r>
              <a:rPr lang="en-US" dirty="0" err="1" smtClean="0">
                <a:cs typeface="Calibri"/>
              </a:rPr>
              <a:t>cont</a:t>
            </a:r>
            <a:r>
              <a:rPr lang="en-US" dirty="0" smtClean="0">
                <a:cs typeface="Calibri"/>
              </a:rPr>
              <a:t>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50% limitation for cash contributions to qualified charities </a:t>
            </a:r>
            <a:r>
              <a:rPr lang="en-US" b="1" dirty="0"/>
              <a:t>increased</a:t>
            </a:r>
            <a:r>
              <a:rPr lang="en-US" dirty="0"/>
              <a:t> to 60% of AGI</a:t>
            </a:r>
          </a:p>
          <a:p>
            <a:pPr lvl="1"/>
            <a:r>
              <a:rPr lang="en-US" dirty="0"/>
              <a:t>5-year carryover to the extent exceed 60% </a:t>
            </a:r>
            <a:r>
              <a:rPr lang="en-US" b="1" dirty="0"/>
              <a:t>out of scope</a:t>
            </a:r>
          </a:p>
          <a:p>
            <a:r>
              <a:rPr lang="en-US" dirty="0"/>
              <a:t>No charitable deduction allowed for payment to higher education institution in exchange for right to purchase tickets/seating at athletic event</a:t>
            </a:r>
          </a:p>
          <a:p>
            <a:pPr lvl="1">
              <a:buNone/>
            </a:pPr>
            <a:r>
              <a:rPr lang="en-US" dirty="0"/>
              <a:t>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Charitable Contributions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Personal casualty and theft losses deduction eliminated</a:t>
            </a:r>
          </a:p>
          <a:p>
            <a:r>
              <a:rPr lang="en-US" dirty="0"/>
              <a:t>Losses for presidentially-declared disaster area still allowed </a:t>
            </a:r>
          </a:p>
          <a:p>
            <a:r>
              <a:rPr lang="en-US" dirty="0"/>
              <a:t>2017 hurricane disaster losses remain </a:t>
            </a:r>
            <a:r>
              <a:rPr lang="en-US" dirty="0" smtClean="0"/>
              <a:t>deductible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Casualty and Theft Losses remain out of scope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Casualty and Theft Losses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All deductions subject to 2% AGI limitation have been suspended 2018 – 2025</a:t>
            </a:r>
          </a:p>
          <a:p>
            <a:pPr lvl="1"/>
            <a:r>
              <a:rPr lang="en-US" dirty="0"/>
              <a:t>No longer eligible to deduct employee business expenses</a:t>
            </a:r>
          </a:p>
          <a:p>
            <a:pPr lvl="1"/>
            <a:r>
              <a:rPr lang="en-US" dirty="0"/>
              <a:t>No longer eligible to deduct investment expenses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Deductions Subject to 2% Limitation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Miscellaneous deductions </a:t>
            </a:r>
            <a:r>
              <a:rPr lang="en-US" b="1" dirty="0"/>
              <a:t>not</a:t>
            </a:r>
            <a:r>
              <a:rPr lang="en-US" dirty="0"/>
              <a:t> subject to 2% still in effect</a:t>
            </a:r>
          </a:p>
          <a:p>
            <a:pPr lvl="1"/>
            <a:r>
              <a:rPr lang="en-US" dirty="0"/>
              <a:t>Gambling losses</a:t>
            </a:r>
          </a:p>
          <a:p>
            <a:pPr lvl="1"/>
            <a:r>
              <a:rPr lang="en-US" dirty="0"/>
              <a:t>Repayments in excess of $3,000 (see Payments lesson)</a:t>
            </a:r>
          </a:p>
          <a:p>
            <a:pPr lvl="1"/>
            <a:r>
              <a:rPr lang="en-US" dirty="0"/>
              <a:t>Loss on annuity at death of annuitant</a:t>
            </a:r>
          </a:p>
          <a:p>
            <a:pPr lvl="1"/>
            <a:r>
              <a:rPr lang="en-US" dirty="0"/>
              <a:t>Certain work-related expenses for person with a disability</a:t>
            </a:r>
          </a:p>
          <a:p>
            <a:r>
              <a:rPr lang="en-US" dirty="0"/>
              <a:t>High income taxpayers no longer subject to limit on itemized deductions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 fontScale="92500" lnSpcReduction="10000"/>
          </a:bodyPr>
          <a:lstStyle/>
          <a:p>
            <a:r>
              <a:rPr lang="en-US" dirty="0"/>
              <a:t>Child tax credit (CTC) and additional child tax credit (</a:t>
            </a:r>
            <a:r>
              <a:rPr lang="en-US" dirty="0" err="1"/>
              <a:t>ACTC</a:t>
            </a:r>
            <a:r>
              <a:rPr lang="en-US" dirty="0"/>
              <a:t>) increased</a:t>
            </a:r>
          </a:p>
          <a:p>
            <a:pPr lvl="1"/>
            <a:r>
              <a:rPr lang="en-US" dirty="0"/>
              <a:t>Qualifying child must have SSN by due date of return including extensions</a:t>
            </a:r>
          </a:p>
          <a:p>
            <a:pPr lvl="2"/>
            <a:r>
              <a:rPr lang="en-US" b="1" dirty="0"/>
              <a:t>This is a change</a:t>
            </a:r>
            <a:endParaRPr lang="en-US" dirty="0"/>
          </a:p>
          <a:p>
            <a:pPr lvl="1"/>
            <a:r>
              <a:rPr lang="en-US" dirty="0"/>
              <a:t>Maximum credit increased to $2,000 per qualifying child</a:t>
            </a:r>
          </a:p>
          <a:p>
            <a:pPr lvl="1"/>
            <a:r>
              <a:rPr lang="en-US" dirty="0"/>
              <a:t>Refundable up to $1,400</a:t>
            </a:r>
          </a:p>
          <a:p>
            <a:pPr lvl="2"/>
            <a:r>
              <a:rPr lang="en-US" dirty="0"/>
              <a:t>Earned income threshold decreased to $2,500 - down from $3,000</a:t>
            </a:r>
          </a:p>
          <a:p>
            <a:pPr lvl="1"/>
            <a:r>
              <a:rPr lang="en-US" dirty="0"/>
              <a:t>Income phase out begins at $200,000 ($400,000 MFJ)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Child Tax Credit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4" y="1321075"/>
            <a:ext cx="7613375" cy="3017520"/>
          </a:xfrm>
        </p:spPr>
        <p:txBody>
          <a:bodyPr vert="horz">
            <a:normAutofit fontScale="92500"/>
          </a:bodyPr>
          <a:lstStyle/>
          <a:p>
            <a:r>
              <a:rPr lang="en-US" dirty="0"/>
              <a:t>New credit for other dependents</a:t>
            </a:r>
          </a:p>
          <a:p>
            <a:pPr lvl="1"/>
            <a:r>
              <a:rPr lang="en-US" dirty="0"/>
              <a:t>$500 credit for each dependent not qualified for child tax credit</a:t>
            </a:r>
          </a:p>
          <a:p>
            <a:pPr lvl="1"/>
            <a:r>
              <a:rPr lang="en-US" dirty="0" smtClean="0"/>
              <a:t>Nonrefundable</a:t>
            </a:r>
            <a:endParaRPr lang="en-US" dirty="0"/>
          </a:p>
          <a:p>
            <a:pPr lvl="1"/>
            <a:r>
              <a:rPr lang="en-US" dirty="0"/>
              <a:t>Same income phase out begins at $200,000 ($400,000 MFJ)</a:t>
            </a:r>
          </a:p>
          <a:p>
            <a:pPr lvl="1"/>
            <a:r>
              <a:rPr lang="en-US" dirty="0"/>
              <a:t>Dependent may have </a:t>
            </a:r>
            <a:r>
              <a:rPr lang="en-US" dirty="0" smtClean="0"/>
              <a:t>ITIN</a:t>
            </a:r>
          </a:p>
          <a:p>
            <a:pPr lvl="1"/>
            <a:r>
              <a:rPr lang="en-US" dirty="0" smtClean="0"/>
              <a:t>Dependent must be U.S. citizen, U.S. national, or U.S. resident alien</a:t>
            </a:r>
          </a:p>
          <a:p>
            <a:pPr lvl="1"/>
            <a:r>
              <a:rPr lang="en-US" dirty="0"/>
              <a:t>Dependent may not be spouse of taxpayer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Credit for Other Dependents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Personal exemption deduction reduced to $0</a:t>
            </a:r>
          </a:p>
          <a:p>
            <a:r>
              <a:rPr lang="en-US"/>
              <a:t>Dependent exemption deduction reduced to $0</a:t>
            </a:r>
          </a:p>
          <a:p>
            <a:r>
              <a:rPr lang="en-US"/>
              <a:t>$4,150 exemption amount used in qualifying relative gross income test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Personal and Dependent Exemptions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Affordability percentage for exemption purposes decreased to 8.05%</a:t>
            </a:r>
          </a:p>
          <a:p>
            <a:r>
              <a:rPr lang="en-US" dirty="0"/>
              <a:t>Federal poverty lines updated</a:t>
            </a:r>
          </a:p>
          <a:p>
            <a:r>
              <a:rPr lang="en-US" dirty="0"/>
              <a:t>Shared responsibility payment amount and percentage unchanged for 2018</a:t>
            </a:r>
          </a:p>
          <a:p>
            <a:pPr lvl="1"/>
            <a:r>
              <a:rPr lang="en-US" dirty="0"/>
              <a:t>Reduced to zero beginning tax year </a:t>
            </a:r>
            <a:r>
              <a:rPr lang="en-US" b="1" dirty="0"/>
              <a:t>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ACA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" name="Vertical Text Placeholder 7"/>
          <p:cNvSpPr>
            <a:spLocks noGrp="1"/>
          </p:cNvSpPr>
          <p:nvPr>
            <p:ph sz="quarter" idx="12"/>
          </p:nvPr>
        </p:nvSpPr>
        <p:spPr/>
        <p:txBody>
          <a:bodyPr vert="horz"/>
          <a:lstStyle/>
          <a:p>
            <a:r>
              <a:rPr lang="en-US" dirty="0" smtClean="0"/>
              <a:t>Act 529 </a:t>
            </a:r>
            <a:r>
              <a:rPr lang="en-US" dirty="0"/>
              <a:t>plans can be used for K-12 expenses</a:t>
            </a:r>
          </a:p>
          <a:p>
            <a:pPr lvl="1"/>
            <a:r>
              <a:rPr lang="en-US" dirty="0"/>
              <a:t>Distributions up to $10,000 per year can be used for tuition incurred at a public, private or religious elementary or secondary school</a:t>
            </a:r>
          </a:p>
          <a:p>
            <a:pPr lvl="1"/>
            <a:r>
              <a:rPr lang="en-US" dirty="0"/>
              <a:t>$10,000 is per student limit</a:t>
            </a:r>
          </a:p>
          <a:p>
            <a:pPr lvl="1"/>
            <a:r>
              <a:rPr lang="en-US" dirty="0"/>
              <a:t>Check if state conforms 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Act 529 </a:t>
            </a:r>
            <a:r>
              <a:rPr lang="en-US" dirty="0"/>
              <a:t>Plans K-12 Eligible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Computers may be allowable educational expense for AOC </a:t>
            </a:r>
          </a:p>
          <a:p>
            <a:pPr lvl="1"/>
            <a:r>
              <a:rPr lang="en-US" dirty="0"/>
              <a:t>Majority of schools rely on internet communication – thus computer “needed” while not specifically required </a:t>
            </a:r>
          </a:p>
          <a:p>
            <a:pPr lvl="1"/>
            <a:r>
              <a:rPr lang="en-US" dirty="0"/>
              <a:t>Keep expense receipts and documentation of electronic submission guidelines </a:t>
            </a:r>
          </a:p>
          <a:p>
            <a:pPr lvl="2"/>
            <a:r>
              <a:rPr lang="en-US" dirty="0"/>
              <a:t>Generally in course syllabus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AOC Qualified Expense Update </a:t>
            </a:r>
          </a:p>
        </p:txBody>
      </p:sp>
    </p:spTree>
    <p:extLst>
      <p:ext uri="{BB962C8B-B14F-4D97-AF65-F5344CB8AC3E}">
        <p14:creationId xmlns:p14="http://schemas.microsoft.com/office/powerpoint/2010/main" val="141031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Deduction for private mortgage insurance (PMI)</a:t>
            </a:r>
          </a:p>
          <a:p>
            <a:r>
              <a:rPr lang="en-US" dirty="0"/>
              <a:t>Exclusion from gross income of qualified principal residence indebtedness cancelation</a:t>
            </a:r>
          </a:p>
          <a:p>
            <a:r>
              <a:rPr lang="en-US" dirty="0"/>
              <a:t>Deduction for qualified tuition &amp; fees </a:t>
            </a:r>
          </a:p>
          <a:p>
            <a:r>
              <a:rPr lang="en-US" dirty="0"/>
              <a:t>Credit for nonbusiness energy property (residential energy credit)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Expired Benefits Not Renewed</a:t>
            </a:r>
          </a:p>
        </p:txBody>
      </p:sp>
    </p:spTree>
    <p:extLst>
      <p:ext uri="{BB962C8B-B14F-4D97-AF65-F5344CB8AC3E}">
        <p14:creationId xmlns:p14="http://schemas.microsoft.com/office/powerpoint/2010/main" val="95320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 Law Changes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571" y="1078301"/>
            <a:ext cx="3502717" cy="350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4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Filing thresholds for most taxpayers is their standard deduction</a:t>
            </a:r>
          </a:p>
          <a:p>
            <a:pPr lvl="1" indent="-190024"/>
            <a:r>
              <a:rPr lang="en-US" dirty="0">
                <a:cs typeface="Calibri"/>
              </a:rPr>
              <a:t>See exceptions on next slide</a:t>
            </a:r>
            <a:endParaRPr lang="en-US" b="1" dirty="0">
              <a:cs typeface="Calibri"/>
            </a:endParaRPr>
          </a:p>
          <a:p>
            <a:pPr indent="-190024"/>
            <a:r>
              <a:rPr lang="en-US" dirty="0">
                <a:cs typeface="Calibri"/>
              </a:rPr>
              <a:t>Filing threshold increased by additional standard deduction amount due to age 65 or older and/or blind</a:t>
            </a:r>
          </a:p>
          <a:p>
            <a:pPr lvl="1" indent="-190024"/>
            <a:endParaRPr lang="en-US" dirty="0">
              <a:cs typeface="Calibri"/>
            </a:endParaRPr>
          </a:p>
          <a:p>
            <a:pPr lvl="1" indent="-190024"/>
            <a:endParaRPr lang="en-US" dirty="0">
              <a:cs typeface="Calibri"/>
            </a:endParaRPr>
          </a:p>
          <a:p>
            <a:pPr lvl="1" indent="-190024"/>
            <a:endParaRPr lang="en-US" dirty="0"/>
          </a:p>
          <a:p>
            <a:pPr lvl="1" indent="-190024">
              <a:buNone/>
            </a:pPr>
            <a:endParaRPr lang="en-US" dirty="0">
              <a:cs typeface="Calibri"/>
            </a:endParaRPr>
          </a:p>
          <a:p>
            <a:pPr lvl="1">
              <a:buNone/>
            </a:pPr>
            <a:endParaRPr lang="en-US" dirty="0">
              <a:cs typeface="Calibri"/>
            </a:endParaRPr>
          </a:p>
          <a:p>
            <a:pPr lvl="1">
              <a:buNone/>
            </a:pPr>
            <a:endParaRPr lang="en-US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Filing Threshold</a:t>
            </a:r>
          </a:p>
        </p:txBody>
      </p:sp>
      <p:sp>
        <p:nvSpPr>
          <p:cNvPr id="7" name="Rectangle 6"/>
          <p:cNvSpPr/>
          <p:nvPr/>
        </p:nvSpPr>
        <p:spPr>
          <a:xfrm>
            <a:off x="7152679" y="991939"/>
            <a:ext cx="1921934" cy="32004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400" b="1" dirty="0"/>
              <a:t>Pub 4012 Tab A Chart 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Married taxpayers required to file when combined gross income more than MFJ standard deduction if</a:t>
            </a:r>
          </a:p>
          <a:p>
            <a:pPr lvl="1"/>
            <a:r>
              <a:rPr lang="en-US" dirty="0" smtClean="0"/>
              <a:t>Couple lived in same household</a:t>
            </a:r>
          </a:p>
          <a:p>
            <a:pPr lvl="1"/>
            <a:r>
              <a:rPr lang="en-US" dirty="0" smtClean="0"/>
              <a:t>Do not file MFS</a:t>
            </a:r>
          </a:p>
          <a:p>
            <a:r>
              <a:rPr lang="en-US" dirty="0" smtClean="0"/>
              <a:t>Married taxpayers any age not living with spouse at end of 2018 or filing MFS must file if gross income at least </a:t>
            </a:r>
            <a:r>
              <a:rPr lang="en-US" b="1" dirty="0" smtClean="0"/>
              <a:t>$5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Filing Requirements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22066" y="994410"/>
            <a:ext cx="1921934" cy="32004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400" b="1" dirty="0"/>
              <a:t>Pub 4012 Tab A Chart A</a:t>
            </a:r>
          </a:p>
        </p:txBody>
      </p:sp>
    </p:spTree>
    <p:extLst>
      <p:ext uri="{BB962C8B-B14F-4D97-AF65-F5344CB8AC3E}">
        <p14:creationId xmlns:p14="http://schemas.microsoft.com/office/powerpoint/2010/main" val="12298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Tax rates and brackets modified</a:t>
            </a:r>
          </a:p>
          <a:p>
            <a:pPr lvl="1"/>
            <a:r>
              <a:rPr lang="en-US" dirty="0"/>
              <a:t>New rates: 10%  12%  22%  24%  32%  35%  37%</a:t>
            </a:r>
          </a:p>
          <a:p>
            <a:pPr lvl="1"/>
            <a:r>
              <a:rPr lang="en-US" dirty="0"/>
              <a:t>Lowest rate stays the same</a:t>
            </a:r>
          </a:p>
          <a:p>
            <a:pPr lvl="1"/>
            <a:r>
              <a:rPr lang="en-US" dirty="0"/>
              <a:t>Other rates adjusted downward</a:t>
            </a:r>
          </a:p>
          <a:p>
            <a:pPr lvl="1"/>
            <a:r>
              <a:rPr lang="en-US" dirty="0"/>
              <a:t>Tax brackets adjusted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Tax Rates and Tax Brackets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191929" indent="-191929"/>
            <a:r>
              <a:rPr lang="en-US" dirty="0"/>
              <a:t>Student </a:t>
            </a:r>
            <a:r>
              <a:rPr lang="en-US" dirty="0">
                <a:cs typeface="Calibri"/>
              </a:rPr>
              <a:t>loan debt forgiven due to death or disability of the student no longer included as income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Loan Debt Forgiveness</a:t>
            </a:r>
            <a:r>
              <a:rPr lang="en-US" dirty="0">
                <a:cs typeface="Calibri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5" y="1321075"/>
            <a:ext cx="7315200" cy="3186270"/>
          </a:xfrm>
        </p:spPr>
        <p:txBody>
          <a:bodyPr vert="horz">
            <a:normAutofit lnSpcReduction="10000"/>
          </a:bodyPr>
          <a:lstStyle/>
          <a:p>
            <a:r>
              <a:rPr lang="en-US" dirty="0" err="1"/>
              <a:t>Kiddie</a:t>
            </a:r>
            <a:r>
              <a:rPr lang="en-US" dirty="0"/>
              <a:t> tax has been adjusted</a:t>
            </a:r>
          </a:p>
          <a:p>
            <a:pPr lvl="1"/>
            <a:r>
              <a:rPr lang="en-US" dirty="0"/>
              <a:t>Child’s </a:t>
            </a:r>
            <a:r>
              <a:rPr lang="en-US" b="1" dirty="0"/>
              <a:t>unearned</a:t>
            </a:r>
            <a:r>
              <a:rPr lang="en-US" dirty="0"/>
              <a:t> income now subject to estate and trust tax rates and brackets</a:t>
            </a:r>
          </a:p>
          <a:p>
            <a:pPr lvl="1"/>
            <a:r>
              <a:rPr lang="en-US" b="1" dirty="0"/>
              <a:t>Earned</a:t>
            </a:r>
            <a:r>
              <a:rPr lang="en-US" dirty="0"/>
              <a:t> income subject to single tax rates</a:t>
            </a:r>
          </a:p>
          <a:p>
            <a:r>
              <a:rPr lang="en-US" dirty="0"/>
              <a:t>Simpler Bogart calculation for education expenses with unrestricted grants and tax-favored account distributions</a:t>
            </a:r>
          </a:p>
          <a:p>
            <a:r>
              <a:rPr lang="en-US" dirty="0"/>
              <a:t>In scope for 2018 onward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Kiddie</a:t>
            </a:r>
            <a:r>
              <a:rPr lang="en-US" dirty="0"/>
              <a:t> Tax in Scope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6528</TotalTime>
  <Words>2999</Words>
  <Application>Microsoft Office PowerPoint</Application>
  <PresentationFormat>On-screen Show (16:9)</PresentationFormat>
  <Paragraphs>437</Paragraphs>
  <Slides>44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Wingdings</vt:lpstr>
      <vt:lpstr>2018 Templet</vt:lpstr>
      <vt:lpstr>Tax Law Changes 2018</vt:lpstr>
      <vt:lpstr>Standard Deduction </vt:lpstr>
      <vt:lpstr>Standard Deduction Single Dependent Under 65</vt:lpstr>
      <vt:lpstr>Personal and Dependent Exemptions</vt:lpstr>
      <vt:lpstr>Filing Threshold</vt:lpstr>
      <vt:lpstr>Filing Requirements </vt:lpstr>
      <vt:lpstr>Tax Rates and Tax Brackets</vt:lpstr>
      <vt:lpstr>Student Loan Debt Forgiveness </vt:lpstr>
      <vt:lpstr>Kiddie Tax in Scope </vt:lpstr>
      <vt:lpstr>ABLE Accounts</vt:lpstr>
      <vt:lpstr>ABLE Accounts</vt:lpstr>
      <vt:lpstr>Business Entertainment Expense</vt:lpstr>
      <vt:lpstr>Qualified Business Income Deduction</vt:lpstr>
      <vt:lpstr>Qualified Business Income</vt:lpstr>
      <vt:lpstr>QBI Deduction Implications</vt:lpstr>
      <vt:lpstr>Calculating QBI</vt:lpstr>
      <vt:lpstr>2018 1099-DIV </vt:lpstr>
      <vt:lpstr>QBI Deduction Example 1 without Capital Gain</vt:lpstr>
      <vt:lpstr>QBI Deduction Example 2 with Capital gain</vt:lpstr>
      <vt:lpstr>Self-Employed Health Insurance </vt:lpstr>
      <vt:lpstr>Self-Employed Health Insurance</vt:lpstr>
      <vt:lpstr>Self-Employed Health  Insurance</vt:lpstr>
      <vt:lpstr>Self-Employed Health Insurance</vt:lpstr>
      <vt:lpstr>Self-Employed Health Insurance Deduction Limit</vt:lpstr>
      <vt:lpstr>Self-Employed Health Deduction Example</vt:lpstr>
      <vt:lpstr>Self-Employed Health Deduction Example</vt:lpstr>
      <vt:lpstr>Moving Expenses</vt:lpstr>
      <vt:lpstr>Alimony </vt:lpstr>
      <vt:lpstr>Medical Expenses</vt:lpstr>
      <vt:lpstr>Itemized Deduction for Taxes</vt:lpstr>
      <vt:lpstr>Home Mortgage Interest</vt:lpstr>
      <vt:lpstr>Home Mortgage Interest (cont)</vt:lpstr>
      <vt:lpstr>Home Mortgage Interest (cont)</vt:lpstr>
      <vt:lpstr>Charitable Contributions </vt:lpstr>
      <vt:lpstr>Casualty and Theft Losses </vt:lpstr>
      <vt:lpstr>Deductions Subject to 2% Limitation</vt:lpstr>
      <vt:lpstr>Itemized Deductions</vt:lpstr>
      <vt:lpstr>Child Tax Credit </vt:lpstr>
      <vt:lpstr>Credit for Other Dependents</vt:lpstr>
      <vt:lpstr>ACA</vt:lpstr>
      <vt:lpstr>Act 529 Plans K-12 Eligible</vt:lpstr>
      <vt:lpstr>AOC Qualified Expense Update </vt:lpstr>
      <vt:lpstr>Expired Benefits Not Renewed</vt:lpstr>
      <vt:lpstr>Tax Law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Tax Law Changes Tax Year 2018</dc:title>
  <dc:creator>Gail Wills</dc:creator>
  <cp:lastModifiedBy>Steve Conary</cp:lastModifiedBy>
  <cp:revision>609</cp:revision>
  <dcterms:created xsi:type="dcterms:W3CDTF">2018-12-18T02:21:56Z</dcterms:created>
  <dcterms:modified xsi:type="dcterms:W3CDTF">2018-12-27T17:13:15Z</dcterms:modified>
</cp:coreProperties>
</file>